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5"/>
  </p:notesMasterIdLst>
  <p:handoutMasterIdLst>
    <p:handoutMasterId r:id="rId14"/>
  </p:handoutMasterIdLst>
  <p:sldIdLst>
    <p:sldId id="260" r:id="rId4"/>
    <p:sldId id="261" r:id="rId6"/>
    <p:sldId id="259" r:id="rId7"/>
    <p:sldId id="292" r:id="rId8"/>
    <p:sldId id="270" r:id="rId9"/>
    <p:sldId id="282" r:id="rId10"/>
    <p:sldId id="271" r:id="rId11"/>
    <p:sldId id="272" r:id="rId12"/>
    <p:sldId id="290" r:id="rId13"/>
  </p:sldIdLst>
  <p:sldSz cx="11519535" cy="647954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3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9448" y="341110"/>
            <a:ext cx="10200562" cy="680037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448" y="6004641"/>
            <a:ext cx="2590943" cy="344859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816560" y="6004641"/>
            <a:ext cx="3886414" cy="34485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270223" y="6004641"/>
            <a:ext cx="2590943" cy="344859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45 (Stroke)_#color_$accent1_$accent1-2095&amp;1852"/>
          <p:cNvSpPr/>
          <p:nvPr userDrawn="1">
            <p:custDataLst>
              <p:tags r:id="rId2"/>
            </p:custDataLst>
          </p:nvPr>
        </p:nvSpPr>
        <p:spPr>
          <a:xfrm>
            <a:off x="5831738" y="1091"/>
            <a:ext cx="5682801" cy="4611878"/>
          </a:xfrm>
          <a:custGeom>
            <a:avLst/>
            <a:gdLst/>
            <a:ahLst/>
            <a:cxnLst/>
            <a:rect l="l" t="t" r="r" b="b"/>
            <a:pathLst>
              <a:path w="6016752" h="4882896">
                <a:moveTo>
                  <a:pt x="1581912" y="0"/>
                </a:moveTo>
                <a:cubicBezTo>
                  <a:pt x="1197864" y="813816"/>
                  <a:pt x="1261872" y="1810512"/>
                  <a:pt x="1847088" y="2569464"/>
                </a:cubicBezTo>
                <a:cubicBezTo>
                  <a:pt x="2679192" y="3648456"/>
                  <a:pt x="4224528" y="3858768"/>
                  <a:pt x="5303520" y="3026664"/>
                </a:cubicBezTo>
                <a:cubicBezTo>
                  <a:pt x="5614416" y="2788920"/>
                  <a:pt x="5861304" y="2487168"/>
                  <a:pt x="6016752" y="2157984"/>
                </a:cubicBezTo>
                <a:lnTo>
                  <a:pt x="6016752" y="4169664"/>
                </a:lnTo>
                <a:cubicBezTo>
                  <a:pt x="4352544" y="5358384"/>
                  <a:pt x="2039112" y="5020056"/>
                  <a:pt x="786384" y="3383280"/>
                </a:cubicBezTo>
                <a:cubicBezTo>
                  <a:pt x="18288" y="2386584"/>
                  <a:pt x="-173736" y="1124712"/>
                  <a:pt x="155448" y="0"/>
                </a:cubicBezTo>
                <a:lnTo>
                  <a:pt x="1581912" y="0"/>
                </a:lnTo>
              </a:path>
            </a:pathLst>
          </a:custGeom>
          <a:gradFill>
            <a:gsLst>
              <a:gs pos="0">
                <a:schemeClr val="accent1">
                  <a:alpha val="82350"/>
                </a:schemeClr>
              </a:gs>
              <a:gs pos="56000">
                <a:schemeClr val="accent1">
                  <a:alpha val="0"/>
                </a:schemeClr>
              </a:gs>
            </a:gsLst>
            <a:lin ang="90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Ellipse 47 (Stroke)_#color_$accent1_$accent2-2095&amp;1855"/>
          <p:cNvSpPr/>
          <p:nvPr userDrawn="1">
            <p:custDataLst>
              <p:tags r:id="rId3"/>
            </p:custDataLst>
          </p:nvPr>
        </p:nvSpPr>
        <p:spPr>
          <a:xfrm>
            <a:off x="4303082" y="1091"/>
            <a:ext cx="7194185" cy="4015961"/>
          </a:xfrm>
          <a:custGeom>
            <a:avLst/>
            <a:gdLst/>
            <a:ahLst/>
            <a:cxnLst/>
            <a:rect l="l" t="t" r="r" b="b"/>
            <a:pathLst>
              <a:path w="7616952" h="4251960">
                <a:moveTo>
                  <a:pt x="6236208" y="0"/>
                </a:moveTo>
                <a:cubicBezTo>
                  <a:pt x="6464808" y="1252728"/>
                  <a:pt x="5696712" y="2496312"/>
                  <a:pt x="4443984" y="2825496"/>
                </a:cubicBezTo>
                <a:cubicBezTo>
                  <a:pt x="3127248" y="3172968"/>
                  <a:pt x="1773936" y="2395728"/>
                  <a:pt x="1426464" y="1078992"/>
                </a:cubicBezTo>
                <a:cubicBezTo>
                  <a:pt x="1325880" y="713232"/>
                  <a:pt x="1316736" y="347472"/>
                  <a:pt x="1380744" y="0"/>
                </a:cubicBezTo>
                <a:lnTo>
                  <a:pt x="27432" y="0"/>
                </a:lnTo>
                <a:cubicBezTo>
                  <a:pt x="-27432" y="466344"/>
                  <a:pt x="0" y="941832"/>
                  <a:pt x="128016" y="1426464"/>
                </a:cubicBezTo>
                <a:cubicBezTo>
                  <a:pt x="667512" y="3456432"/>
                  <a:pt x="2761488" y="4663440"/>
                  <a:pt x="4791456" y="4123944"/>
                </a:cubicBezTo>
                <a:cubicBezTo>
                  <a:pt x="6638544" y="3630168"/>
                  <a:pt x="7808976" y="1847088"/>
                  <a:pt x="7589520" y="0"/>
                </a:cubicBezTo>
                <a:lnTo>
                  <a:pt x="6236208" y="0"/>
                </a:lnTo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1602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Ellipse 46 (Stroke)_#color_$accent1_$accent2-2095&amp;1858"/>
          <p:cNvSpPr/>
          <p:nvPr userDrawn="1">
            <p:custDataLst>
              <p:tags r:id="rId4"/>
            </p:custDataLst>
          </p:nvPr>
        </p:nvSpPr>
        <p:spPr>
          <a:xfrm>
            <a:off x="5417188" y="1091"/>
            <a:ext cx="6097352" cy="3411408"/>
          </a:xfrm>
          <a:custGeom>
            <a:avLst/>
            <a:gdLst/>
            <a:ahLst/>
            <a:cxnLst/>
            <a:rect l="l" t="t" r="r" b="b"/>
            <a:pathLst>
              <a:path w="6455664" h="3611880">
                <a:moveTo>
                  <a:pt x="1344168" y="0"/>
                </a:moveTo>
                <a:cubicBezTo>
                  <a:pt x="1426464" y="1143000"/>
                  <a:pt x="2313432" y="2112264"/>
                  <a:pt x="3502152" y="2258568"/>
                </a:cubicBezTo>
                <a:cubicBezTo>
                  <a:pt x="4846320" y="2423160"/>
                  <a:pt x="6071616" y="1463040"/>
                  <a:pt x="6236208" y="109728"/>
                </a:cubicBezTo>
                <a:cubicBezTo>
                  <a:pt x="6245352" y="73152"/>
                  <a:pt x="6245352" y="36576"/>
                  <a:pt x="6245352" y="0"/>
                </a:cubicBezTo>
                <a:lnTo>
                  <a:pt x="6455664" y="0"/>
                </a:lnTo>
                <a:lnTo>
                  <a:pt x="6455664" y="2532888"/>
                </a:lnTo>
                <a:cubicBezTo>
                  <a:pt x="5660136" y="3310128"/>
                  <a:pt x="4526280" y="3730752"/>
                  <a:pt x="3337560" y="3584448"/>
                </a:cubicBezTo>
                <a:cubicBezTo>
                  <a:pt x="1472184" y="3355848"/>
                  <a:pt x="82296" y="1819656"/>
                  <a:pt x="0" y="0"/>
                </a:cubicBezTo>
                <a:lnTo>
                  <a:pt x="1344168" y="0"/>
                </a:lnTo>
              </a:path>
            </a:pathLst>
          </a:custGeom>
          <a:gradFill>
            <a:gsLst>
              <a:gs pos="13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1">
                  <a:alpha val="0"/>
                </a:schemeClr>
              </a:gs>
            </a:gsLst>
            <a:lin ang="108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49 (Stroke)_#color_$accent1_$accent2-2095&amp;1861"/>
          <p:cNvSpPr/>
          <p:nvPr userDrawn="1">
            <p:custDataLst>
              <p:tags r:id="rId5"/>
            </p:custDataLst>
          </p:nvPr>
        </p:nvSpPr>
        <p:spPr>
          <a:xfrm>
            <a:off x="2117" y="5113885"/>
            <a:ext cx="2841401" cy="1364563"/>
          </a:xfrm>
          <a:custGeom>
            <a:avLst/>
            <a:gdLst/>
            <a:ahLst/>
            <a:cxnLst/>
            <a:rect l="l" t="t" r="r" b="b"/>
            <a:pathLst>
              <a:path w="3008376" h="1444752">
                <a:moveTo>
                  <a:pt x="3008376" y="1444752"/>
                </a:moveTo>
                <a:cubicBezTo>
                  <a:pt x="2898648" y="585216"/>
                  <a:pt x="2139696" y="-45720"/>
                  <a:pt x="1261872" y="0"/>
                </a:cubicBezTo>
                <a:cubicBezTo>
                  <a:pt x="731520" y="36576"/>
                  <a:pt x="283464" y="301752"/>
                  <a:pt x="0" y="694944"/>
                </a:cubicBezTo>
                <a:lnTo>
                  <a:pt x="0" y="1444752"/>
                </a:lnTo>
                <a:lnTo>
                  <a:pt x="493776" y="1444752"/>
                </a:lnTo>
                <a:cubicBezTo>
                  <a:pt x="585216" y="1078992"/>
                  <a:pt x="905256" y="795528"/>
                  <a:pt x="1307592" y="777240"/>
                </a:cubicBezTo>
                <a:cubicBezTo>
                  <a:pt x="1737360" y="749808"/>
                  <a:pt x="2121408" y="1042416"/>
                  <a:pt x="2221992" y="1444752"/>
                </a:cubicBezTo>
                <a:lnTo>
                  <a:pt x="3008376" y="1444752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0"/>
                </a:schemeClr>
              </a:gs>
            </a:gsLst>
            <a:lin ang="499513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997711" y="550687"/>
            <a:ext cx="8468545" cy="294562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235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134798" y="6004641"/>
            <a:ext cx="2590943" cy="344859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997711" y="3962095"/>
            <a:ext cx="8468545" cy="1305997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65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9448" y="341110"/>
            <a:ext cx="10200562" cy="6800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9448" y="1230589"/>
            <a:ext cx="10200562" cy="460312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659448" y="6004641"/>
            <a:ext cx="2590943" cy="3448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3816560" y="6004641"/>
            <a:ext cx="3886414" cy="34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270223" y="6004641"/>
            <a:ext cx="2590943" cy="3448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7"/>
            </p:custDataLst>
          </p:nvPr>
        </p:nvSpPr>
        <p:spPr>
          <a:xfrm>
            <a:off x="2117" y="1091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0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864235" rtl="0" eaLnBrk="1" latinLnBrk="0" hangingPunct="1">
        <a:lnSpc>
          <a:spcPct val="100000"/>
        </a:lnSpc>
        <a:spcBef>
          <a:spcPct val="0"/>
        </a:spcBef>
        <a:buNone/>
        <a:defRPr sz="3020" b="1" kern="1200">
          <a:solidFill>
            <a:schemeClr val="tx1"/>
          </a:solidFill>
          <a:latin typeface="+mj-ea"/>
          <a:ea typeface="+mj-ea"/>
          <a:cs typeface="+mj-ea"/>
        </a:defRPr>
      </a:lvl1pPr>
    </p:titleStyle>
    <p:bodyStyle>
      <a:lvl1pPr marL="215900" indent="-215900" algn="l" defTabSz="864235" rtl="0" eaLnBrk="1" latinLnBrk="0" hangingPunct="1">
        <a:lnSpc>
          <a:spcPct val="130000"/>
        </a:lnSpc>
        <a:spcBef>
          <a:spcPct val="189000"/>
        </a:spcBef>
        <a:buFont typeface="Arial" panose="020B0604020202020204" pitchFamily="34" charset="0"/>
        <a:buChar char="•"/>
        <a:defRPr sz="2265" kern="1200">
          <a:solidFill>
            <a:schemeClr val="tx1"/>
          </a:solidFill>
          <a:latin typeface="+mn-ea"/>
          <a:ea typeface="+mn-ea"/>
          <a:cs typeface="+mn-ea"/>
        </a:defRPr>
      </a:lvl1pPr>
      <a:lvl2pPr marL="508635" indent="-194945" algn="l" defTabSz="864235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9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54380" indent="-153035" algn="l" defTabSz="864235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974090" indent="-140970" algn="l" defTabSz="864235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51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167130" indent="-120015" algn="l" defTabSz="864235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2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3755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15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6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tags" Target="../tags/tag24.xml"/><Relationship Id="rId7" Type="http://schemas.openxmlformats.org/officeDocument/2006/relationships/image" Target="../media/image17.jpeg"/><Relationship Id="rId6" Type="http://schemas.openxmlformats.org/officeDocument/2006/relationships/tags" Target="../tags/tag23.xml"/><Relationship Id="rId5" Type="http://schemas.openxmlformats.org/officeDocument/2006/relationships/image" Target="../media/image16.jpeg"/><Relationship Id="rId4" Type="http://schemas.openxmlformats.org/officeDocument/2006/relationships/tags" Target="../tags/tag22.xml"/><Relationship Id="rId3" Type="http://schemas.openxmlformats.org/officeDocument/2006/relationships/image" Target="../media/image15.jpeg"/><Relationship Id="rId2" Type="http://schemas.openxmlformats.org/officeDocument/2006/relationships/tags" Target="../tags/tag21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5.xml"/><Relationship Id="rId10" Type="http://schemas.openxmlformats.org/officeDocument/2006/relationships/image" Target="../media/image19.jpeg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jpeg"/><Relationship Id="rId2" Type="http://schemas.openxmlformats.org/officeDocument/2006/relationships/tags" Target="../tags/tag26.xml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"/>
          <p:cNvSpPr/>
          <p:nvPr/>
        </p:nvSpPr>
        <p:spPr>
          <a:xfrm>
            <a:off x="0" y="25"/>
            <a:ext cx="11519279" cy="6479974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0" name="picture 80" descr="C:/Users/Administrator/Desktop/酒店介绍/3.jpg3"/>
          <p:cNvPicPr>
            <a:picLocks noChangeAspect="1"/>
          </p:cNvPicPr>
          <p:nvPr/>
        </p:nvPicPr>
        <p:blipFill>
          <a:blip r:embed="rId1"/>
          <a:srcRect l="13478" r="13478"/>
          <a:stretch>
            <a:fillRect/>
          </a:stretch>
        </p:blipFill>
        <p:spPr>
          <a:xfrm rot="21600000">
            <a:off x="4526247" y="25"/>
            <a:ext cx="6993032" cy="6479974"/>
          </a:xfrm>
          <a:prstGeom prst="rect">
            <a:avLst/>
          </a:prstGeom>
        </p:spPr>
      </p:pic>
      <p:sp>
        <p:nvSpPr>
          <p:cNvPr id="82" name="textbox 82"/>
          <p:cNvSpPr/>
          <p:nvPr/>
        </p:nvSpPr>
        <p:spPr>
          <a:xfrm>
            <a:off x="716915" y="939800"/>
            <a:ext cx="5043805" cy="2114550"/>
          </a:xfrm>
          <a:prstGeom prst="rect">
            <a:avLst/>
          </a:prstGeom>
          <a:solidFill>
            <a:srgbClr val="E72711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marL="511175" algn="l" rtl="0" eaLnBrk="0">
              <a:lnSpc>
                <a:spcPct val="95000"/>
              </a:lnSpc>
              <a:spcBef>
                <a:spcPts val="5"/>
              </a:spcBef>
            </a:pPr>
            <a:r>
              <a:rPr sz="29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武汉光谷</a:t>
            </a:r>
            <a:endParaRPr lang="en-US" altLang="en-US" sz="2900" dirty="0"/>
          </a:p>
          <a:p>
            <a:pPr marL="508635" algn="l" rtl="0" eaLnBrk="0">
              <a:lnSpc>
                <a:spcPct val="98000"/>
              </a:lnSpc>
              <a:spcBef>
                <a:spcPts val="20"/>
              </a:spcBef>
            </a:pPr>
            <a:r>
              <a:rPr sz="29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科技会展中心</a:t>
            </a:r>
            <a:endParaRPr lang="en-US" altLang="en-US" sz="2900" dirty="0"/>
          </a:p>
          <a:p>
            <a:pPr marL="514350" algn="l" rtl="0" eaLnBrk="0">
              <a:lnSpc>
                <a:spcPct val="98000"/>
              </a:lnSpc>
              <a:spcBef>
                <a:spcPts val="30"/>
              </a:spcBef>
            </a:pPr>
            <a:r>
              <a:rPr sz="29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丽芮酒店</a:t>
            </a:r>
            <a:endParaRPr lang="en-US" altLang="en-US" sz="2900" dirty="0"/>
          </a:p>
          <a:p>
            <a:pPr marL="511810" algn="l" rtl="0" eaLnBrk="0">
              <a:lnSpc>
                <a:spcPct val="96000"/>
              </a:lnSpc>
              <a:spcBef>
                <a:spcPts val="360"/>
              </a:spcBef>
            </a:pPr>
            <a:r>
              <a:rPr sz="900" kern="0" spc="-1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RADISSON</a:t>
            </a:r>
            <a:r>
              <a:rPr sz="900" kern="0" spc="-31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900" kern="0" spc="-1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RED</a:t>
            </a:r>
            <a:r>
              <a:rPr sz="900" kern="0" spc="-35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900" kern="0" spc="-1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W</a:t>
            </a:r>
            <a:r>
              <a:rPr sz="900" kern="0" spc="-2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UHAN</a:t>
            </a:r>
            <a:r>
              <a:rPr sz="900" kern="0" spc="-31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900" kern="0" spc="-2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OPTICS</a:t>
            </a:r>
            <a:r>
              <a:rPr sz="900" kern="0" spc="-35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900" kern="0" spc="-2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VALLEY</a:t>
            </a:r>
            <a:endParaRPr lang="en-US" altLang="en-US" sz="900" dirty="0"/>
          </a:p>
          <a:p>
            <a:pPr marL="508635" algn="l" rtl="0" eaLnBrk="0">
              <a:lnSpc>
                <a:spcPts val="1280"/>
              </a:lnSpc>
              <a:spcBef>
                <a:spcPts val="60"/>
              </a:spcBef>
            </a:pPr>
            <a:r>
              <a:rPr sz="900" kern="0" spc="-1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SCIENCE&amp;TEC</a:t>
            </a:r>
            <a:r>
              <a:rPr sz="900" kern="0" spc="-2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HNOLOGY</a:t>
            </a:r>
            <a:r>
              <a:rPr sz="900" kern="0" spc="-32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900" kern="0" spc="-2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EXHIBITION</a:t>
            </a:r>
            <a:r>
              <a:rPr sz="900" kern="0" spc="-31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900" kern="0" spc="-20" dirty="0">
                <a:solidFill>
                  <a:srgbClr val="FFFFF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CENTER</a:t>
            </a:r>
            <a:endParaRPr lang="en-US" altLang="en-US" sz="900" dirty="0"/>
          </a:p>
        </p:txBody>
      </p:sp>
      <p:sp>
        <p:nvSpPr>
          <p:cNvPr id="84" name="textbox 84"/>
          <p:cNvSpPr/>
          <p:nvPr/>
        </p:nvSpPr>
        <p:spPr>
          <a:xfrm>
            <a:off x="666115" y="4344035"/>
            <a:ext cx="3674745" cy="1738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600" dirty="0">
              <a:solidFill>
                <a:schemeClr val="bg1"/>
              </a:solidFill>
            </a:endParaRPr>
          </a:p>
          <a:p>
            <a:pPr marL="14605" indent="1905" algn="l" rtl="0" eaLnBrk="0">
              <a:lnSpc>
                <a:spcPct val="114000"/>
              </a:lnSpc>
            </a:pPr>
            <a:r>
              <a:rPr sz="1600" kern="0" spc="5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2023年12月12日丽笙酒店集团旗</a:t>
            </a:r>
            <a:r>
              <a:rPr sz="1600" kern="0" spc="4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         </a:t>
            </a:r>
            <a:r>
              <a:rPr sz="1600" kern="0" spc="5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高端生活方式“</a:t>
            </a:r>
            <a:r>
              <a:rPr sz="1600" kern="0" spc="-2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5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丽芮</a:t>
            </a:r>
            <a:r>
              <a:rPr sz="1600" kern="0" spc="-17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5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”品牌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12700" algn="l" rtl="0" eaLnBrk="0">
              <a:lnSpc>
                <a:spcPts val="1505"/>
              </a:lnSpc>
              <a:spcBef>
                <a:spcPts val="280"/>
              </a:spcBef>
            </a:pPr>
            <a:r>
              <a:rPr sz="1600" kern="0" spc="7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落户武汉光谷</a:t>
            </a:r>
            <a:r>
              <a:rPr sz="1600" kern="0" spc="-9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7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sz="1600" kern="0" spc="7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505"/>
              </a:lnSpc>
              <a:spcBef>
                <a:spcPts val="280"/>
              </a:spcBef>
            </a:pPr>
            <a:r>
              <a:rPr sz="1600" kern="0" spc="7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坐落光谷中心城</a:t>
            </a:r>
            <a:r>
              <a:rPr sz="1600" kern="0" spc="6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核心区域</a:t>
            </a:r>
            <a:endParaRPr lang="en-US" altLang="en-US" sz="1600" kern="0" spc="6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textbox 86"/>
          <p:cNvSpPr/>
          <p:nvPr/>
        </p:nvSpPr>
        <p:spPr>
          <a:xfrm>
            <a:off x="9274175" y="795020"/>
            <a:ext cx="1325245" cy="960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lang="en-US" sz="3400" kern="0" spc="-30" dirty="0">
                <a:solidFill>
                  <a:srgbClr val="E7271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3400" kern="0" spc="-30" dirty="0">
                <a:solidFill>
                  <a:srgbClr val="E7271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SSON</a:t>
            </a:r>
            <a:endParaRPr lang="en-US" altLang="en-US" sz="3400" dirty="0"/>
          </a:p>
          <a:p>
            <a:pPr algn="r" rtl="0" eaLnBrk="0">
              <a:lnSpc>
                <a:spcPct val="85000"/>
              </a:lnSpc>
              <a:spcBef>
                <a:spcPts val="690"/>
              </a:spcBef>
            </a:pPr>
            <a:r>
              <a:rPr sz="3200" kern="0" spc="0" dirty="0">
                <a:solidFill>
                  <a:srgbClr val="E7271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RED</a:t>
            </a:r>
            <a:endParaRPr lang="en-US" altLang="en-US" sz="3200" dirty="0"/>
          </a:p>
        </p:txBody>
      </p:sp>
      <p:sp>
        <p:nvSpPr>
          <p:cNvPr id="88" name="textbox 88"/>
          <p:cNvSpPr/>
          <p:nvPr/>
        </p:nvSpPr>
        <p:spPr>
          <a:xfrm>
            <a:off x="8260881" y="804032"/>
            <a:ext cx="907414" cy="4425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3200" kern="0" spc="50" dirty="0">
                <a:solidFill>
                  <a:srgbClr val="E7271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RAD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"/>
          <p:cNvSpPr/>
          <p:nvPr/>
        </p:nvSpPr>
        <p:spPr>
          <a:xfrm>
            <a:off x="0" y="25"/>
            <a:ext cx="11519279" cy="6479974"/>
          </a:xfrm>
          <a:prstGeom prst="rect">
            <a:avLst/>
          </a:prstGeom>
          <a:solidFill>
            <a:srgbClr val="EEEF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" name="rect"/>
          <p:cNvSpPr/>
          <p:nvPr/>
        </p:nvSpPr>
        <p:spPr>
          <a:xfrm>
            <a:off x="0" y="3308181"/>
            <a:ext cx="11519999" cy="3171819"/>
          </a:xfrm>
          <a:prstGeom prst="rect">
            <a:avLst/>
          </a:prstGeom>
          <a:solidFill>
            <a:schemeClr val="tx1"/>
          </a:solidFill>
          <a:ln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6700" y="259492"/>
            <a:ext cx="10085161" cy="3427916"/>
          </a:xfrm>
          <a:prstGeom prst="rect">
            <a:avLst/>
          </a:prstGeom>
        </p:spPr>
      </p:pic>
      <p:sp>
        <p:nvSpPr>
          <p:cNvPr id="96" name="rect"/>
          <p:cNvSpPr/>
          <p:nvPr/>
        </p:nvSpPr>
        <p:spPr>
          <a:xfrm>
            <a:off x="1037696" y="2865272"/>
            <a:ext cx="3082924" cy="2870200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8" name="textbox 98"/>
          <p:cNvSpPr/>
          <p:nvPr/>
        </p:nvSpPr>
        <p:spPr>
          <a:xfrm>
            <a:off x="1128395" y="4514850"/>
            <a:ext cx="2915920" cy="1104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3335" indent="-635" algn="l" rtl="0" eaLnBrk="0">
              <a:lnSpc>
                <a:spcPct val="114000"/>
              </a:lnSpc>
            </a:pP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位于光谷世界中心的东湖高新区高新大道776号，     交通十分便利</a:t>
            </a:r>
            <a:r>
              <a:rPr sz="10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，近望中国光谷科技会展中心</a:t>
            </a:r>
            <a:r>
              <a:rPr sz="1000" kern="0" spc="-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endParaRPr lang="en-US" altLang="en-US" sz="1000" dirty="0"/>
          </a:p>
          <a:p>
            <a:pPr marL="16510" indent="-3810" algn="l" rtl="0" eaLnBrk="0">
              <a:lnSpc>
                <a:spcPct val="115000"/>
              </a:lnSpc>
              <a:spcBef>
                <a:spcPts val="180"/>
              </a:spcBef>
            </a:pP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湖北省科学技术馆</a:t>
            </a:r>
            <a:r>
              <a:rPr sz="1000" kern="0" spc="-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、小米武汉总部</a:t>
            </a:r>
            <a:r>
              <a:rPr sz="1000" kern="0" spc="-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、华为武汉总部，</a:t>
            </a:r>
            <a:r>
              <a:rPr sz="1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毗邻光谷大悦城广场</a:t>
            </a:r>
            <a:r>
              <a:rPr sz="1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、同济医院光谷分院，</a:t>
            </a:r>
            <a:endParaRPr lang="en-US" altLang="en-US" sz="1000" dirty="0"/>
          </a:p>
          <a:p>
            <a:pPr marL="12700" algn="l" rtl="0" eaLnBrk="0">
              <a:lnSpc>
                <a:spcPts val="1005"/>
              </a:lnSpc>
              <a:spcBef>
                <a:spcPts val="190"/>
              </a:spcBef>
            </a:pP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系武汉东湖新技术开</a:t>
            </a:r>
            <a:r>
              <a:rPr sz="10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发区光谷金融中心核心地带</a:t>
            </a:r>
            <a:r>
              <a:rPr sz="1000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000" dirty="0"/>
          </a:p>
        </p:txBody>
      </p:sp>
      <p:sp>
        <p:nvSpPr>
          <p:cNvPr id="100" name="textbox 100"/>
          <p:cNvSpPr/>
          <p:nvPr/>
        </p:nvSpPr>
        <p:spPr>
          <a:xfrm>
            <a:off x="1365746" y="3219692"/>
            <a:ext cx="1748789" cy="731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2900" kern="0" spc="-20" dirty="0">
                <a:solidFill>
                  <a:srgbClr val="EEEFE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酒店位置</a:t>
            </a:r>
            <a:endParaRPr lang="en-US" altLang="en-US" sz="2900" dirty="0"/>
          </a:p>
          <a:p>
            <a:pPr algn="r" rtl="0" eaLnBrk="0">
              <a:lnSpc>
                <a:spcPct val="96000"/>
              </a:lnSpc>
              <a:spcBef>
                <a:spcPts val="20"/>
              </a:spcBef>
            </a:pPr>
            <a:r>
              <a:rPr sz="1800" kern="0" spc="-80" dirty="0">
                <a:solidFill>
                  <a:srgbClr val="EEEFE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HOTEL</a:t>
            </a:r>
            <a:r>
              <a:rPr sz="1800" kern="0" spc="-620" dirty="0">
                <a:solidFill>
                  <a:srgbClr val="EEEFE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1800" kern="0" spc="-80" dirty="0">
                <a:solidFill>
                  <a:srgbClr val="EEEFE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LOCATI</a:t>
            </a:r>
            <a:r>
              <a:rPr sz="1800" kern="0" spc="-90" dirty="0">
                <a:solidFill>
                  <a:srgbClr val="EEEFEF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ON</a:t>
            </a:r>
            <a:endParaRPr lang="en-US" altLang="en-US" sz="1800" dirty="0"/>
          </a:p>
        </p:txBody>
      </p:sp>
      <p:sp>
        <p:nvSpPr>
          <p:cNvPr id="102" name="textbox 102"/>
          <p:cNvSpPr/>
          <p:nvPr/>
        </p:nvSpPr>
        <p:spPr>
          <a:xfrm>
            <a:off x="6834429" y="5154862"/>
            <a:ext cx="1412875" cy="463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3000"/>
              </a:lnSpc>
            </a:pPr>
            <a:endParaRPr lang="en-US" altLang="en-US" sz="10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140335" algn="l" rtl="0" eaLnBrk="0">
              <a:lnSpc>
                <a:spcPct val="103000"/>
              </a:lnSpc>
              <a:tabLst>
                <a:tab pos="201295" algn="l"/>
              </a:tabLst>
            </a:pPr>
            <a:r>
              <a:rPr sz="1300" u="sng" kern="0" spc="0" dirty="0">
                <a:solidFill>
                  <a:srgbClr val="E73328">
                    <a:alpha val="100000"/>
                  </a:srgbClr>
                </a:solidFill>
                <a:uFill>
                  <a:solidFill>
                    <a:srgbClr val="FFFFFF"/>
                  </a:solidFill>
                </a:u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	</a:t>
            </a:r>
            <a:r>
              <a:rPr sz="1300" kern="0" spc="72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1300" u="sng" kern="0" spc="-310" dirty="0">
                <a:solidFill>
                  <a:srgbClr val="E73328">
                    <a:alpha val="100000"/>
                  </a:srgbClr>
                </a:solidFill>
                <a:uFill>
                  <a:solidFill>
                    <a:srgbClr val="FFFFFF"/>
                  </a:solidFill>
                </a:u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1300" kern="0" spc="5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 </a:t>
            </a:r>
            <a:r>
              <a:rPr sz="1300" u="sng" kern="0" spc="10" dirty="0">
                <a:solidFill>
                  <a:srgbClr val="E73328">
                    <a:alpha val="100000"/>
                  </a:srgbClr>
                </a:solidFill>
                <a:uFill>
                  <a:solidFill>
                    <a:srgbClr val="FFFFFF"/>
                  </a:solidFill>
                </a:u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  </a:t>
            </a:r>
            <a:r>
              <a:rPr sz="1300" kern="0" spc="-26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4.2</a:t>
            </a:r>
            <a:r>
              <a:rPr sz="600" kern="0" spc="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公里</a:t>
            </a:r>
            <a:endParaRPr lang="en-US" altLang="en-US" sz="600" dirty="0"/>
          </a:p>
        </p:txBody>
      </p:sp>
      <p:sp>
        <p:nvSpPr>
          <p:cNvPr id="104" name="path"/>
          <p:cNvSpPr/>
          <p:nvPr/>
        </p:nvSpPr>
        <p:spPr>
          <a:xfrm>
            <a:off x="7289054" y="5418029"/>
            <a:ext cx="128162" cy="7199"/>
          </a:xfrm>
          <a:custGeom>
            <a:avLst/>
            <a:gdLst/>
            <a:ahLst/>
            <a:cxnLst/>
            <a:rect l="0" t="0" r="0" b="0"/>
            <a:pathLst>
              <a:path w="201" h="11">
                <a:moveTo>
                  <a:pt x="5" y="5"/>
                </a:moveTo>
                <a:lnTo>
                  <a:pt x="196" y="5"/>
                </a:lnTo>
              </a:path>
            </a:pathLst>
          </a:custGeom>
          <a:noFill/>
          <a:ln w="7199" cap="rnd">
            <a:solidFill>
              <a:srgbClr val="FFFFFF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" name="path"/>
          <p:cNvSpPr/>
          <p:nvPr/>
        </p:nvSpPr>
        <p:spPr>
          <a:xfrm>
            <a:off x="7036469" y="5167562"/>
            <a:ext cx="191403" cy="395629"/>
          </a:xfrm>
          <a:custGeom>
            <a:avLst/>
            <a:gdLst/>
            <a:ahLst/>
            <a:cxnLst/>
            <a:rect l="0" t="0" r="0" b="0"/>
            <a:pathLst>
              <a:path w="301" h="623">
                <a:moveTo>
                  <a:pt x="295" y="5"/>
                </a:moveTo>
                <a:lnTo>
                  <a:pt x="295" y="617"/>
                </a:lnTo>
                <a:lnTo>
                  <a:pt x="5" y="617"/>
                </a:lnTo>
                <a:lnTo>
                  <a:pt x="5" y="5"/>
                </a:lnTo>
                <a:moveTo>
                  <a:pt x="79" y="617"/>
                </a:moveTo>
                <a:lnTo>
                  <a:pt x="222" y="617"/>
                </a:lnTo>
                <a:lnTo>
                  <a:pt x="222" y="276"/>
                </a:lnTo>
                <a:lnTo>
                  <a:pt x="79" y="276"/>
                </a:lnTo>
                <a:lnTo>
                  <a:pt x="79" y="617"/>
                </a:lnTo>
                <a:close/>
              </a:path>
            </a:pathLst>
          </a:custGeom>
          <a:noFill/>
          <a:ln w="7199" cap="rnd">
            <a:solidFill>
              <a:srgbClr val="FFFFFF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path"/>
          <p:cNvSpPr/>
          <p:nvPr/>
        </p:nvSpPr>
        <p:spPr>
          <a:xfrm>
            <a:off x="6847129" y="5418029"/>
            <a:ext cx="128162" cy="7199"/>
          </a:xfrm>
          <a:custGeom>
            <a:avLst/>
            <a:gdLst/>
            <a:ahLst/>
            <a:cxnLst/>
            <a:rect l="0" t="0" r="0" b="0"/>
            <a:pathLst>
              <a:path w="201" h="11">
                <a:moveTo>
                  <a:pt x="5" y="5"/>
                </a:moveTo>
                <a:lnTo>
                  <a:pt x="196" y="5"/>
                </a:lnTo>
              </a:path>
            </a:pathLst>
          </a:custGeom>
          <a:noFill/>
          <a:ln w="7199" cap="rnd">
            <a:solidFill>
              <a:srgbClr val="FFFFFF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0" name="textbox 110"/>
          <p:cNvSpPr/>
          <p:nvPr/>
        </p:nvSpPr>
        <p:spPr>
          <a:xfrm>
            <a:off x="6834429" y="5237242"/>
            <a:ext cx="1411605" cy="339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582295" algn="l" rtl="0" eaLnBrk="0">
              <a:lnSpc>
                <a:spcPts val="1025"/>
              </a:lnSpc>
              <a:tabLst>
                <a:tab pos="68834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附属同济医院</a:t>
            </a:r>
            <a:endParaRPr lang="en-US" altLang="en-US" sz="800" dirty="0"/>
          </a:p>
        </p:txBody>
      </p:sp>
      <p:sp>
        <p:nvSpPr>
          <p:cNvPr id="112" name="path"/>
          <p:cNvSpPr/>
          <p:nvPr/>
        </p:nvSpPr>
        <p:spPr>
          <a:xfrm>
            <a:off x="6847129" y="5282845"/>
            <a:ext cx="570087" cy="280346"/>
          </a:xfrm>
          <a:custGeom>
            <a:avLst/>
            <a:gdLst/>
            <a:ahLst/>
            <a:cxnLst/>
            <a:rect l="0" t="0" r="0" b="0"/>
            <a:pathLst>
              <a:path w="897" h="441">
                <a:moveTo>
                  <a:pt x="33" y="5"/>
                </a:moveTo>
                <a:lnTo>
                  <a:pt x="303" y="5"/>
                </a:lnTo>
                <a:lnTo>
                  <a:pt x="303" y="435"/>
                </a:lnTo>
                <a:moveTo>
                  <a:pt x="5" y="435"/>
                </a:moveTo>
                <a:lnTo>
                  <a:pt x="5" y="33"/>
                </a:lnTo>
                <a:cubicBezTo>
                  <a:pt x="5" y="18"/>
                  <a:pt x="18" y="5"/>
                  <a:pt x="33" y="5"/>
                </a:cubicBezTo>
                <a:moveTo>
                  <a:pt x="593" y="5"/>
                </a:moveTo>
                <a:lnTo>
                  <a:pt x="863" y="5"/>
                </a:lnTo>
                <a:cubicBezTo>
                  <a:pt x="879" y="5"/>
                  <a:pt x="892" y="18"/>
                  <a:pt x="892" y="33"/>
                </a:cubicBezTo>
                <a:lnTo>
                  <a:pt x="892" y="435"/>
                </a:lnTo>
                <a:moveTo>
                  <a:pt x="593" y="435"/>
                </a:moveTo>
                <a:lnTo>
                  <a:pt x="593" y="5"/>
                </a:lnTo>
              </a:path>
            </a:pathLst>
          </a:custGeom>
          <a:noFill/>
          <a:ln w="7199" cap="rnd">
            <a:solidFill>
              <a:srgbClr val="FFFFFF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" name="textbox 114"/>
          <p:cNvSpPr/>
          <p:nvPr/>
        </p:nvSpPr>
        <p:spPr>
          <a:xfrm>
            <a:off x="9468404" y="4313255"/>
            <a:ext cx="1111885" cy="407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60"/>
              </a:lnSpc>
            </a:pP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光谷科技会展中心</a:t>
            </a:r>
            <a:endParaRPr lang="en-US" altLang="en-US" sz="1000" dirty="0"/>
          </a:p>
          <a:p>
            <a:pPr marL="638175" algn="l" rtl="0" eaLnBrk="0">
              <a:lnSpc>
                <a:spcPts val="1610"/>
              </a:lnSpc>
              <a:spcBef>
                <a:spcPts val="135"/>
              </a:spcBef>
              <a:tabLst>
                <a:tab pos="665480" algn="l"/>
              </a:tabLst>
            </a:pPr>
            <a:r>
              <a:rPr sz="1300" kern="0" spc="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	</a:t>
            </a:r>
            <a:r>
              <a:rPr sz="1300" kern="0" spc="-4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0.5</a:t>
            </a:r>
            <a:r>
              <a:rPr sz="6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公里</a:t>
            </a:r>
            <a:endParaRPr lang="en-US" altLang="en-US" sz="600" dirty="0"/>
          </a:p>
        </p:txBody>
      </p:sp>
      <p:sp>
        <p:nvSpPr>
          <p:cNvPr id="116" name="path"/>
          <p:cNvSpPr/>
          <p:nvPr/>
        </p:nvSpPr>
        <p:spPr>
          <a:xfrm>
            <a:off x="9504791" y="4652441"/>
            <a:ext cx="601805" cy="4308"/>
          </a:xfrm>
          <a:custGeom>
            <a:avLst/>
            <a:gdLst/>
            <a:ahLst/>
            <a:cxnLst/>
            <a:rect l="0" t="0" r="0" b="0"/>
            <a:pathLst>
              <a:path w="947" h="6">
                <a:moveTo>
                  <a:pt x="941" y="3"/>
                </a:moveTo>
                <a:lnTo>
                  <a:pt x="6" y="3"/>
                </a:lnTo>
              </a:path>
            </a:pathLst>
          </a:custGeom>
          <a:noFill/>
          <a:ln w="6371" cap="rnd">
            <a:solidFill>
              <a:srgbClr val="FFFFFF">
                <a:alpha val="100000"/>
              </a:srgbClr>
            </a:solidFill>
            <a:prstDash val="dash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8" name="textbox 118"/>
          <p:cNvSpPr/>
          <p:nvPr/>
        </p:nvSpPr>
        <p:spPr>
          <a:xfrm>
            <a:off x="9492091" y="5138235"/>
            <a:ext cx="1088389" cy="407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5730" algn="l" rtl="0" eaLnBrk="0">
              <a:lnSpc>
                <a:spcPts val="1270"/>
              </a:lnSpc>
            </a:pP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光谷五路地铁站</a:t>
            </a:r>
            <a:endParaRPr lang="en-US" altLang="en-US" sz="1000" dirty="0"/>
          </a:p>
          <a:p>
            <a:pPr marL="614045" algn="l" rtl="0" eaLnBrk="0">
              <a:lnSpc>
                <a:spcPts val="1610"/>
              </a:lnSpc>
              <a:spcBef>
                <a:spcPts val="125"/>
              </a:spcBef>
              <a:tabLst>
                <a:tab pos="641350" algn="l"/>
              </a:tabLst>
            </a:pPr>
            <a:r>
              <a:rPr sz="1300" kern="0" spc="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	</a:t>
            </a:r>
            <a:r>
              <a:rPr sz="1300" kern="0" spc="-4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0.4</a:t>
            </a:r>
            <a:r>
              <a:rPr sz="6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公里</a:t>
            </a:r>
            <a:endParaRPr lang="en-US" altLang="en-US" sz="600" dirty="0"/>
          </a:p>
        </p:txBody>
      </p:sp>
      <p:sp>
        <p:nvSpPr>
          <p:cNvPr id="120" name="path"/>
          <p:cNvSpPr/>
          <p:nvPr/>
        </p:nvSpPr>
        <p:spPr>
          <a:xfrm>
            <a:off x="9504791" y="5477426"/>
            <a:ext cx="601805" cy="4308"/>
          </a:xfrm>
          <a:custGeom>
            <a:avLst/>
            <a:gdLst/>
            <a:ahLst/>
            <a:cxnLst/>
            <a:rect l="0" t="0" r="0" b="0"/>
            <a:pathLst>
              <a:path w="947" h="6">
                <a:moveTo>
                  <a:pt x="941" y="3"/>
                </a:moveTo>
                <a:lnTo>
                  <a:pt x="6" y="3"/>
                </a:lnTo>
              </a:path>
            </a:pathLst>
          </a:custGeom>
          <a:noFill/>
          <a:ln w="6371" cap="rnd">
            <a:solidFill>
              <a:srgbClr val="FFFFFF">
                <a:alpha val="100000"/>
              </a:srgbClr>
            </a:solidFill>
            <a:prstDash val="dash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" name="textbox 122"/>
          <p:cNvSpPr/>
          <p:nvPr/>
        </p:nvSpPr>
        <p:spPr>
          <a:xfrm>
            <a:off x="9170935" y="770369"/>
            <a:ext cx="1154430" cy="3644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670"/>
              </a:lnSpc>
            </a:pPr>
            <a:r>
              <a:rPr sz="2100" kern="0" spc="110" dirty="0">
                <a:solidFill>
                  <a:srgbClr val="EEEFE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丽芮酒店</a:t>
            </a:r>
            <a:endParaRPr lang="en-US" altLang="en-US" sz="2100" dirty="0"/>
          </a:p>
        </p:txBody>
      </p:sp>
      <p:sp>
        <p:nvSpPr>
          <p:cNvPr id="124" name="textbox 124"/>
          <p:cNvSpPr/>
          <p:nvPr/>
        </p:nvSpPr>
        <p:spPr>
          <a:xfrm>
            <a:off x="5355336" y="4313244"/>
            <a:ext cx="762000" cy="428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indent="2540" algn="l" rtl="0" eaLnBrk="0">
              <a:lnSpc>
                <a:spcPct val="95000"/>
              </a:lnSpc>
              <a:tabLst>
                <a:tab pos="320675" algn="l"/>
              </a:tabLst>
            </a:pPr>
            <a:r>
              <a:rPr sz="10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武汉站高铁站</a:t>
            </a:r>
            <a:r>
              <a:rPr sz="1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u="sng" kern="0" spc="0" dirty="0">
                <a:solidFill>
                  <a:srgbClr val="E73328">
                    <a:alpha val="100000"/>
                  </a:srgbClr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kern="0" spc="-640" dirty="0">
                <a:solidFill>
                  <a:srgbClr val="E7332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-40" dirty="0">
                <a:solidFill>
                  <a:srgbClr val="E7332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</a:t>
            </a:r>
            <a:r>
              <a:rPr sz="8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公里</a:t>
            </a:r>
            <a:endParaRPr lang="en-US" altLang="en-US" sz="800" dirty="0"/>
          </a:p>
        </p:txBody>
      </p:sp>
      <p:sp>
        <p:nvSpPr>
          <p:cNvPr id="126" name="textbox 126"/>
          <p:cNvSpPr/>
          <p:nvPr/>
        </p:nvSpPr>
        <p:spPr>
          <a:xfrm>
            <a:off x="7489052" y="4313244"/>
            <a:ext cx="762000" cy="4273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indent="2540" algn="l" rtl="0" eaLnBrk="0">
              <a:lnSpc>
                <a:spcPct val="98000"/>
              </a:lnSpc>
              <a:tabLst>
                <a:tab pos="320675" algn="l"/>
              </a:tabLst>
            </a:pPr>
            <a:r>
              <a:rPr sz="10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武汉天河机场</a:t>
            </a:r>
            <a:r>
              <a:rPr sz="1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u="sng" kern="0" spc="0" dirty="0">
                <a:solidFill>
                  <a:srgbClr val="E73328">
                    <a:alpha val="100000"/>
                  </a:srgbClr>
                </a:solidFill>
                <a:uFill>
                  <a:solidFill>
                    <a:srgbClr val="FFFFFF"/>
                  </a:solidFill>
                </a:u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	</a:t>
            </a:r>
            <a:r>
              <a:rPr sz="1600" kern="0" spc="-81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1600" kern="0" spc="-4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57</a:t>
            </a:r>
            <a:r>
              <a:rPr sz="7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公里</a:t>
            </a:r>
            <a:endParaRPr lang="en-US" altLang="en-US" sz="700" dirty="0"/>
          </a:p>
        </p:txBody>
      </p:sp>
      <p:sp>
        <p:nvSpPr>
          <p:cNvPr id="128" name="textbox 128"/>
          <p:cNvSpPr/>
          <p:nvPr/>
        </p:nvSpPr>
        <p:spPr>
          <a:xfrm>
            <a:off x="5355433" y="5209613"/>
            <a:ext cx="762000" cy="412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indent="6350" algn="l" rtl="0" eaLnBrk="0">
              <a:lnSpc>
                <a:spcPct val="107000"/>
              </a:lnSpc>
              <a:tabLst>
                <a:tab pos="309245" algn="l"/>
              </a:tabLst>
            </a:pPr>
            <a:r>
              <a:rPr sz="10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武汉大悦城</a:t>
            </a:r>
            <a:r>
              <a:rPr sz="10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u="sng" kern="0" spc="0" dirty="0">
                <a:solidFill>
                  <a:srgbClr val="E73328">
                    <a:alpha val="100000"/>
                  </a:srgbClr>
                </a:solidFill>
                <a:uFill>
                  <a:solidFill>
                    <a:srgbClr val="FFFFFF"/>
                  </a:solidFill>
                </a:u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	</a:t>
            </a:r>
            <a:r>
              <a:rPr sz="1300" kern="0" spc="-67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1300" kern="0" spc="-28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0.5</a:t>
            </a:r>
            <a:r>
              <a:rPr sz="600" kern="0" spc="3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公里</a:t>
            </a:r>
            <a:endParaRPr lang="en-US" altLang="en-US" sz="600" dirty="0"/>
          </a:p>
        </p:txBody>
      </p:sp>
      <p:sp>
        <p:nvSpPr>
          <p:cNvPr id="130" name="path"/>
          <p:cNvSpPr/>
          <p:nvPr/>
        </p:nvSpPr>
        <p:spPr>
          <a:xfrm>
            <a:off x="6913651" y="4251259"/>
            <a:ext cx="482259" cy="485020"/>
          </a:xfrm>
          <a:custGeom>
            <a:avLst/>
            <a:gdLst/>
            <a:ahLst/>
            <a:cxnLst/>
            <a:rect l="0" t="0" r="0" b="0"/>
            <a:pathLst>
              <a:path w="759" h="763">
                <a:moveTo>
                  <a:pt x="303" y="196"/>
                </a:moveTo>
                <a:lnTo>
                  <a:pt x="303" y="70"/>
                </a:lnTo>
                <a:cubicBezTo>
                  <a:pt x="303" y="70"/>
                  <a:pt x="313" y="5"/>
                  <a:pt x="382" y="5"/>
                </a:cubicBezTo>
                <a:cubicBezTo>
                  <a:pt x="450" y="5"/>
                  <a:pt x="460" y="57"/>
                  <a:pt x="460" y="64"/>
                </a:cubicBezTo>
                <a:cubicBezTo>
                  <a:pt x="460" y="71"/>
                  <a:pt x="460" y="198"/>
                  <a:pt x="460" y="198"/>
                </a:cubicBezTo>
                <a:lnTo>
                  <a:pt x="753" y="397"/>
                </a:lnTo>
                <a:lnTo>
                  <a:pt x="753" y="465"/>
                </a:lnTo>
                <a:lnTo>
                  <a:pt x="446" y="403"/>
                </a:lnTo>
                <a:lnTo>
                  <a:pt x="435" y="620"/>
                </a:lnTo>
                <a:lnTo>
                  <a:pt x="524" y="690"/>
                </a:lnTo>
                <a:lnTo>
                  <a:pt x="524" y="758"/>
                </a:lnTo>
                <a:lnTo>
                  <a:pt x="379" y="719"/>
                </a:lnTo>
                <a:lnTo>
                  <a:pt x="234" y="756"/>
                </a:lnTo>
                <a:lnTo>
                  <a:pt x="234" y="683"/>
                </a:lnTo>
                <a:lnTo>
                  <a:pt x="325" y="618"/>
                </a:lnTo>
                <a:lnTo>
                  <a:pt x="314" y="398"/>
                </a:lnTo>
                <a:lnTo>
                  <a:pt x="6" y="462"/>
                </a:lnTo>
                <a:lnTo>
                  <a:pt x="5" y="394"/>
                </a:lnTo>
                <a:lnTo>
                  <a:pt x="303" y="196"/>
                </a:lnTo>
                <a:close/>
              </a:path>
            </a:pathLst>
          </a:custGeom>
          <a:noFill/>
          <a:ln w="7199" cap="flat">
            <a:solidFill>
              <a:srgbClr val="FFFFFF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78366" y="1122034"/>
            <a:ext cx="1101089" cy="205732"/>
          </a:xfrm>
          <a:prstGeom prst="rect">
            <a:avLst/>
          </a:prstGeom>
        </p:spPr>
      </p:pic>
      <p:sp>
        <p:nvSpPr>
          <p:cNvPr id="134" name="path"/>
          <p:cNvSpPr/>
          <p:nvPr/>
        </p:nvSpPr>
        <p:spPr>
          <a:xfrm>
            <a:off x="4526462" y="4328485"/>
            <a:ext cx="632450" cy="340327"/>
          </a:xfrm>
          <a:custGeom>
            <a:avLst/>
            <a:gdLst/>
            <a:ahLst/>
            <a:cxnLst/>
            <a:rect l="0" t="0" r="0" b="0"/>
            <a:pathLst>
              <a:path w="995" h="535">
                <a:moveTo>
                  <a:pt x="990" y="5"/>
                </a:moveTo>
                <a:lnTo>
                  <a:pt x="414" y="5"/>
                </a:lnTo>
                <a:cubicBezTo>
                  <a:pt x="414" y="5"/>
                  <a:pt x="321" y="-2"/>
                  <a:pt x="236" y="81"/>
                </a:cubicBezTo>
                <a:cubicBezTo>
                  <a:pt x="151" y="164"/>
                  <a:pt x="41" y="277"/>
                  <a:pt x="41" y="277"/>
                </a:cubicBezTo>
                <a:cubicBezTo>
                  <a:pt x="41" y="277"/>
                  <a:pt x="-2" y="327"/>
                  <a:pt x="23" y="387"/>
                </a:cubicBezTo>
                <a:cubicBezTo>
                  <a:pt x="49" y="448"/>
                  <a:pt x="110" y="448"/>
                  <a:pt x="193" y="448"/>
                </a:cubicBezTo>
                <a:cubicBezTo>
                  <a:pt x="275" y="448"/>
                  <a:pt x="982" y="448"/>
                  <a:pt x="982" y="448"/>
                </a:cubicBezTo>
                <a:moveTo>
                  <a:pt x="166" y="150"/>
                </a:moveTo>
                <a:lnTo>
                  <a:pt x="435" y="150"/>
                </a:lnTo>
                <a:cubicBezTo>
                  <a:pt x="435" y="150"/>
                  <a:pt x="497" y="151"/>
                  <a:pt x="497" y="206"/>
                </a:cubicBezTo>
                <a:cubicBezTo>
                  <a:pt x="497" y="262"/>
                  <a:pt x="450" y="266"/>
                  <a:pt x="437" y="266"/>
                </a:cubicBezTo>
                <a:cubicBezTo>
                  <a:pt x="425" y="266"/>
                  <a:pt x="58" y="266"/>
                  <a:pt x="58" y="266"/>
                </a:cubicBezTo>
                <a:moveTo>
                  <a:pt x="906" y="150"/>
                </a:moveTo>
                <a:lnTo>
                  <a:pt x="668" y="150"/>
                </a:lnTo>
                <a:cubicBezTo>
                  <a:pt x="668" y="150"/>
                  <a:pt x="621" y="154"/>
                  <a:pt x="621" y="203"/>
                </a:cubicBezTo>
                <a:cubicBezTo>
                  <a:pt x="621" y="252"/>
                  <a:pt x="663" y="252"/>
                  <a:pt x="669" y="252"/>
                </a:cubicBezTo>
                <a:cubicBezTo>
                  <a:pt x="674" y="252"/>
                  <a:pt x="983" y="252"/>
                  <a:pt x="983" y="252"/>
                </a:cubicBezTo>
                <a:moveTo>
                  <a:pt x="5" y="527"/>
                </a:moveTo>
                <a:lnTo>
                  <a:pt x="498" y="527"/>
                </a:lnTo>
                <a:moveTo>
                  <a:pt x="238" y="527"/>
                </a:moveTo>
                <a:lnTo>
                  <a:pt x="238" y="448"/>
                </a:lnTo>
                <a:moveTo>
                  <a:pt x="322" y="527"/>
                </a:moveTo>
                <a:lnTo>
                  <a:pt x="322" y="448"/>
                </a:lnTo>
                <a:moveTo>
                  <a:pt x="563" y="530"/>
                </a:moveTo>
                <a:lnTo>
                  <a:pt x="582" y="530"/>
                </a:lnTo>
                <a:moveTo>
                  <a:pt x="636" y="529"/>
                </a:moveTo>
                <a:lnTo>
                  <a:pt x="983" y="529"/>
                </a:lnTo>
                <a:moveTo>
                  <a:pt x="798" y="529"/>
                </a:moveTo>
                <a:lnTo>
                  <a:pt x="798" y="448"/>
                </a:lnTo>
                <a:moveTo>
                  <a:pt x="875" y="529"/>
                </a:moveTo>
                <a:lnTo>
                  <a:pt x="875" y="448"/>
                </a:lnTo>
              </a:path>
            </a:pathLst>
          </a:custGeom>
          <a:noFill/>
          <a:ln w="6888" cap="rnd">
            <a:solidFill>
              <a:srgbClr val="FFFFFF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6" name="textbox 136"/>
          <p:cNvSpPr/>
          <p:nvPr/>
        </p:nvSpPr>
        <p:spPr>
          <a:xfrm>
            <a:off x="7023769" y="5113280"/>
            <a:ext cx="1222375" cy="1809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7000"/>
              </a:lnSpc>
              <a:tabLst>
                <a:tab pos="64135" algn="l"/>
              </a:tabLst>
            </a:pPr>
            <a:r>
              <a:rPr sz="8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u="sng" strike="sngStrike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u="sng" strike="sngStrike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trike="sngStrike" kern="0" spc="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8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华科同济医学院</a:t>
            </a:r>
            <a:endParaRPr lang="en-US" altLang="en-US" sz="800" dirty="0"/>
          </a:p>
        </p:txBody>
      </p:sp>
      <p:sp>
        <p:nvSpPr>
          <p:cNvPr id="138" name="path"/>
          <p:cNvSpPr/>
          <p:nvPr/>
        </p:nvSpPr>
        <p:spPr>
          <a:xfrm>
            <a:off x="7127193" y="5195484"/>
            <a:ext cx="7199" cy="85467"/>
          </a:xfrm>
          <a:custGeom>
            <a:avLst/>
            <a:gdLst/>
            <a:ahLst/>
            <a:cxnLst/>
            <a:rect l="0" t="0" r="0" b="0"/>
            <a:pathLst>
              <a:path w="11" h="134">
                <a:moveTo>
                  <a:pt x="5" y="5"/>
                </a:moveTo>
                <a:lnTo>
                  <a:pt x="5" y="128"/>
                </a:lnTo>
              </a:path>
            </a:pathLst>
          </a:custGeom>
          <a:noFill/>
          <a:ln w="7199" cap="rnd">
            <a:solidFill>
              <a:srgbClr val="FFFFFF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0" name="picture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980132" y="5121464"/>
            <a:ext cx="456108" cy="394422"/>
          </a:xfrm>
          <a:prstGeom prst="rect">
            <a:avLst/>
          </a:prstGeom>
        </p:spPr>
      </p:pic>
      <p:sp>
        <p:nvSpPr>
          <p:cNvPr id="142" name="path"/>
          <p:cNvSpPr/>
          <p:nvPr/>
        </p:nvSpPr>
        <p:spPr>
          <a:xfrm>
            <a:off x="4679470" y="5153695"/>
            <a:ext cx="349804" cy="485038"/>
          </a:xfrm>
          <a:custGeom>
            <a:avLst/>
            <a:gdLst/>
            <a:ahLst/>
            <a:cxnLst/>
            <a:rect l="0" t="0" r="0" b="0"/>
            <a:pathLst>
              <a:path w="550" h="763">
                <a:moveTo>
                  <a:pt x="33" y="182"/>
                </a:moveTo>
                <a:lnTo>
                  <a:pt x="517" y="182"/>
                </a:lnTo>
                <a:cubicBezTo>
                  <a:pt x="532" y="182"/>
                  <a:pt x="545" y="195"/>
                  <a:pt x="545" y="210"/>
                </a:cubicBezTo>
                <a:lnTo>
                  <a:pt x="545" y="730"/>
                </a:lnTo>
                <a:cubicBezTo>
                  <a:pt x="545" y="745"/>
                  <a:pt x="532" y="758"/>
                  <a:pt x="517" y="758"/>
                </a:cubicBezTo>
                <a:lnTo>
                  <a:pt x="33" y="758"/>
                </a:lnTo>
                <a:cubicBezTo>
                  <a:pt x="18" y="758"/>
                  <a:pt x="5" y="745"/>
                  <a:pt x="5" y="730"/>
                </a:cubicBezTo>
                <a:lnTo>
                  <a:pt x="5" y="210"/>
                </a:lnTo>
                <a:cubicBezTo>
                  <a:pt x="5" y="195"/>
                  <a:pt x="18" y="182"/>
                  <a:pt x="33" y="182"/>
                </a:cubicBezTo>
                <a:moveTo>
                  <a:pt x="101" y="257"/>
                </a:moveTo>
                <a:lnTo>
                  <a:pt x="174" y="257"/>
                </a:lnTo>
                <a:moveTo>
                  <a:pt x="383" y="257"/>
                </a:moveTo>
                <a:lnTo>
                  <a:pt x="457" y="257"/>
                </a:lnTo>
                <a:moveTo>
                  <a:pt x="137" y="257"/>
                </a:moveTo>
                <a:lnTo>
                  <a:pt x="137" y="145"/>
                </a:lnTo>
                <a:cubicBezTo>
                  <a:pt x="137" y="145"/>
                  <a:pt x="151" y="5"/>
                  <a:pt x="281" y="5"/>
                </a:cubicBezTo>
                <a:cubicBezTo>
                  <a:pt x="411" y="5"/>
                  <a:pt x="422" y="127"/>
                  <a:pt x="422" y="141"/>
                </a:cubicBezTo>
                <a:cubicBezTo>
                  <a:pt x="422" y="156"/>
                  <a:pt x="422" y="257"/>
                  <a:pt x="422" y="257"/>
                </a:cubicBezTo>
                <a:moveTo>
                  <a:pt x="5" y="674"/>
                </a:moveTo>
                <a:lnTo>
                  <a:pt x="545" y="674"/>
                </a:lnTo>
              </a:path>
            </a:pathLst>
          </a:custGeom>
          <a:noFill/>
          <a:ln w="7199" cap="flat">
            <a:solidFill>
              <a:srgbClr val="FFFFFF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4" name="path"/>
          <p:cNvSpPr/>
          <p:nvPr/>
        </p:nvSpPr>
        <p:spPr>
          <a:xfrm>
            <a:off x="9076742" y="4251247"/>
            <a:ext cx="254879" cy="481442"/>
          </a:xfrm>
          <a:custGeom>
            <a:avLst/>
            <a:gdLst/>
            <a:ahLst/>
            <a:cxnLst/>
            <a:rect l="0" t="0" r="0" b="0"/>
            <a:pathLst>
              <a:path w="401" h="758">
                <a:moveTo>
                  <a:pt x="200" y="5"/>
                </a:moveTo>
                <a:cubicBezTo>
                  <a:pt x="308" y="5"/>
                  <a:pt x="395" y="92"/>
                  <a:pt x="395" y="200"/>
                </a:cubicBezTo>
                <a:cubicBezTo>
                  <a:pt x="395" y="308"/>
                  <a:pt x="308" y="395"/>
                  <a:pt x="200" y="395"/>
                </a:cubicBezTo>
                <a:cubicBezTo>
                  <a:pt x="92" y="395"/>
                  <a:pt x="5" y="308"/>
                  <a:pt x="5" y="200"/>
                </a:cubicBezTo>
                <a:cubicBezTo>
                  <a:pt x="5" y="92"/>
                  <a:pt x="92" y="5"/>
                  <a:pt x="200" y="5"/>
                </a:cubicBezTo>
                <a:moveTo>
                  <a:pt x="270" y="91"/>
                </a:moveTo>
                <a:cubicBezTo>
                  <a:pt x="298" y="91"/>
                  <a:pt x="322" y="114"/>
                  <a:pt x="322" y="143"/>
                </a:cubicBezTo>
                <a:cubicBezTo>
                  <a:pt x="322" y="172"/>
                  <a:pt x="298" y="195"/>
                  <a:pt x="270" y="195"/>
                </a:cubicBezTo>
                <a:cubicBezTo>
                  <a:pt x="241" y="195"/>
                  <a:pt x="218" y="172"/>
                  <a:pt x="218" y="143"/>
                </a:cubicBezTo>
                <a:cubicBezTo>
                  <a:pt x="218" y="114"/>
                  <a:pt x="241" y="91"/>
                  <a:pt x="270" y="91"/>
                </a:cubicBezTo>
                <a:moveTo>
                  <a:pt x="200" y="395"/>
                </a:moveTo>
                <a:lnTo>
                  <a:pt x="200" y="758"/>
                </a:lnTo>
              </a:path>
            </a:pathLst>
          </a:custGeom>
          <a:noFill/>
          <a:ln w="7199" cap="flat">
            <a:solidFill>
              <a:srgbClr val="FFFFFF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6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868985" y="1368414"/>
            <a:ext cx="410471" cy="198338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979702" y="5535472"/>
            <a:ext cx="456107" cy="7199"/>
          </a:xfrm>
          <a:prstGeom prst="rect">
            <a:avLst/>
          </a:prstGeom>
        </p:spPr>
      </p:pic>
      <p:sp>
        <p:nvSpPr>
          <p:cNvPr id="150" name="rect"/>
          <p:cNvSpPr/>
          <p:nvPr/>
        </p:nvSpPr>
        <p:spPr>
          <a:xfrm>
            <a:off x="5135533" y="4420548"/>
            <a:ext cx="22471" cy="6888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"/>
          <p:cNvSpPr/>
          <p:nvPr/>
        </p:nvSpPr>
        <p:spPr>
          <a:xfrm>
            <a:off x="0" y="25"/>
            <a:ext cx="11519279" cy="6479974"/>
          </a:xfrm>
          <a:prstGeom prst="rect">
            <a:avLst/>
          </a:prstGeom>
          <a:solidFill>
            <a:schemeClr val="bg2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80586" y="755129"/>
            <a:ext cx="9319297" cy="4969793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2" name="group 2"/>
          <p:cNvGrpSpPr/>
          <p:nvPr/>
        </p:nvGrpSpPr>
        <p:grpSpPr>
          <a:xfrm rot="21600000">
            <a:off x="1251766" y="1338296"/>
            <a:ext cx="2770337" cy="2654431"/>
            <a:chOff x="0" y="0"/>
            <a:chExt cx="2770337" cy="2654431"/>
          </a:xfrm>
        </p:grpSpPr>
        <p:sp>
          <p:nvSpPr>
            <p:cNvPr id="36" name="rect"/>
            <p:cNvSpPr/>
            <p:nvPr/>
          </p:nvSpPr>
          <p:spPr>
            <a:xfrm>
              <a:off x="0" y="8949"/>
              <a:ext cx="2675261" cy="2645482"/>
            </a:xfrm>
            <a:prstGeom prst="rect">
              <a:avLst/>
            </a:prstGeom>
            <a:solidFill>
              <a:srgbClr val="E7271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770337" cy="1618188"/>
            </a:xfrm>
            <a:prstGeom prst="rect">
              <a:avLst/>
            </a:prstGeom>
          </p:spPr>
        </p:pic>
        <p:sp>
          <p:nvSpPr>
            <p:cNvPr id="40" name="textbox 40"/>
            <p:cNvSpPr/>
            <p:nvPr/>
          </p:nvSpPr>
          <p:spPr>
            <a:xfrm>
              <a:off x="2127604" y="1103211"/>
              <a:ext cx="574675" cy="3136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algn="r" rtl="0" eaLnBrk="0">
                <a:lnSpc>
                  <a:spcPts val="2265"/>
                </a:lnSpc>
              </a:pPr>
              <a:r>
                <a:rPr sz="1600" kern="0" spc="-90" dirty="0">
                  <a:solidFill>
                    <a:srgbClr val="FFFFFF">
                      <a:alpha val="100000"/>
                    </a:srgbClr>
                  </a:solidFill>
                  <a:latin typeface="Lucida Sans Typewriter" panose="020B0509030504030204"/>
                  <a:ea typeface="Lucida Sans Typewriter" panose="020B0509030504030204"/>
                  <a:cs typeface="Lucida Sans Typewriter" panose="020B0509030504030204"/>
                </a:rPr>
                <a:t>1027</a:t>
              </a:r>
              <a:endParaRPr lang="en-US" altLang="en-US" sz="1600" dirty="0"/>
            </a:p>
          </p:txBody>
        </p:sp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2140304" y="1119337"/>
              <a:ext cx="90295" cy="117645"/>
            </a:xfrm>
            <a:prstGeom prst="rect">
              <a:avLst/>
            </a:prstGeom>
          </p:spPr>
        </p:pic>
      </p:grpSp>
      <p:sp>
        <p:nvSpPr>
          <p:cNvPr id="44" name="textbox 44"/>
          <p:cNvSpPr/>
          <p:nvPr/>
        </p:nvSpPr>
        <p:spPr>
          <a:xfrm>
            <a:off x="6243365" y="896935"/>
            <a:ext cx="4241165" cy="14706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3400" kern="0" spc="-80" dirty="0">
                <a:solidFill>
                  <a:srgbClr val="E7332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欧洲最大的</a:t>
            </a:r>
            <a:endParaRPr lang="en-US" altLang="en-US" sz="3400" dirty="0"/>
          </a:p>
          <a:p>
            <a:pPr algn="r" rtl="0" eaLnBrk="0">
              <a:lnSpc>
                <a:spcPts val="4175"/>
              </a:lnSpc>
            </a:pPr>
            <a:r>
              <a:rPr sz="3400" kern="0" spc="-80" dirty="0">
                <a:solidFill>
                  <a:srgbClr val="E7332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超高端五星级酒店集团</a:t>
            </a:r>
            <a:endParaRPr lang="en-US" altLang="en-US" sz="3400" dirty="0"/>
          </a:p>
          <a:p>
            <a:pPr algn="l" rtl="0" eaLnBrk="0">
              <a:lnSpc>
                <a:spcPct val="113000"/>
              </a:lnSpc>
            </a:pPr>
            <a:endParaRPr lang="en-US" altLang="en-US" sz="500" dirty="0"/>
          </a:p>
          <a:p>
            <a:pPr marL="1036320" indent="-977265" algn="l" rtl="0" eaLnBrk="0">
              <a:lnSpc>
                <a:spcPct val="102000"/>
              </a:lnSpc>
              <a:spcBef>
                <a:spcPts val="0"/>
              </a:spcBef>
            </a:pPr>
            <a:r>
              <a:rPr sz="1100" kern="0" spc="80" dirty="0">
                <a:solidFill>
                  <a:srgbClr val="23191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自2010年至今</a:t>
            </a:r>
            <a:r>
              <a:rPr sz="1100" kern="0" spc="-70" dirty="0">
                <a:solidFill>
                  <a:srgbClr val="23191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80" dirty="0">
                <a:solidFill>
                  <a:srgbClr val="23191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，丽笙酒店集团无论从酒店规模</a:t>
            </a:r>
            <a:r>
              <a:rPr sz="1100" kern="0" spc="70" dirty="0">
                <a:solidFill>
                  <a:srgbClr val="23191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或者客房总数量</a:t>
            </a:r>
            <a:r>
              <a:rPr sz="1100" kern="0" spc="0" dirty="0">
                <a:solidFill>
                  <a:srgbClr val="23191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kern="0" spc="90" dirty="0">
                <a:solidFill>
                  <a:srgbClr val="23191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一直在欧洲超高端五星酒店市</a:t>
            </a:r>
            <a:r>
              <a:rPr sz="1100" kern="0" spc="80" dirty="0">
                <a:solidFill>
                  <a:srgbClr val="23191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场上处于领先地位</a:t>
            </a:r>
            <a:endParaRPr lang="en-US" altLang="en-US" sz="1100" dirty="0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3885415" y="3883918"/>
            <a:ext cx="1912787" cy="1832763"/>
            <a:chOff x="0" y="0"/>
            <a:chExt cx="1912787" cy="1832763"/>
          </a:xfrm>
        </p:grpSpPr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912787" cy="1832763"/>
            </a:xfrm>
            <a:prstGeom prst="rect">
              <a:avLst/>
            </a:prstGeom>
          </p:spPr>
        </p:pic>
        <p:sp>
          <p:nvSpPr>
            <p:cNvPr id="48" name="textbox 48"/>
            <p:cNvSpPr/>
            <p:nvPr/>
          </p:nvSpPr>
          <p:spPr>
            <a:xfrm>
              <a:off x="-12700" y="-12700"/>
              <a:ext cx="1938654" cy="18643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marL="1561465" algn="l" rtl="0" eaLnBrk="0">
                <a:lnSpc>
                  <a:spcPts val="1585"/>
                </a:lnSpc>
                <a:spcBef>
                  <a:spcPts val="5"/>
                </a:spcBef>
              </a:pPr>
              <a:r>
                <a:rPr sz="1200" kern="0" spc="-20" dirty="0">
                  <a:solidFill>
                    <a:srgbClr val="FFFFFF">
                      <a:alpha val="100000"/>
                    </a:srgbClr>
                  </a:solidFill>
                  <a:latin typeface="Lucida Sans Typewriter" panose="020B0509030504030204"/>
                  <a:ea typeface="Lucida Sans Typewriter" panose="020B0509030504030204"/>
                  <a:cs typeface="Lucida Sans Typewriter" panose="020B0509030504030204"/>
                </a:rPr>
                <a:t>1365</a:t>
              </a:r>
              <a:endParaRPr lang="en-US" altLang="en-US" sz="1200" dirty="0"/>
            </a:p>
            <a:p>
              <a:pPr marL="153035" algn="l" rtl="0" eaLnBrk="0">
                <a:lnSpc>
                  <a:spcPts val="1155"/>
                </a:lnSpc>
                <a:spcBef>
                  <a:spcPts val="795"/>
                </a:spcBef>
              </a:pPr>
              <a:r>
                <a:rPr sz="900" kern="0" spc="20" dirty="0">
                  <a:solidFill>
                    <a:srgbClr val="E7332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布鲁塞尔丽芮酒店</a:t>
              </a:r>
              <a:endParaRPr lang="en-US" altLang="en-US" sz="900" dirty="0"/>
            </a:p>
            <a:p>
              <a:pPr marL="156210" algn="l" rtl="0" eaLnBrk="0">
                <a:lnSpc>
                  <a:spcPts val="490"/>
                </a:lnSpc>
              </a:pPr>
              <a:r>
                <a:rPr sz="400" kern="0" spc="-10" dirty="0">
                  <a:solidFill>
                    <a:srgbClr val="E73328">
                      <a:alpha val="100000"/>
                    </a:srgbClr>
                  </a:solidFill>
                  <a:latin typeface="Lucida Sans Typewriter" panose="020B0509030504030204"/>
                  <a:ea typeface="Lucida Sans Typewriter" panose="020B0509030504030204"/>
                  <a:cs typeface="Lucida Sans Typewriter" panose="020B0509030504030204"/>
                </a:rPr>
                <a:t>RADISSON</a:t>
              </a:r>
              <a:r>
                <a:rPr sz="400" kern="0" spc="-80" dirty="0">
                  <a:solidFill>
                    <a:srgbClr val="E73328">
                      <a:alpha val="100000"/>
                    </a:srgbClr>
                  </a:solidFill>
                  <a:latin typeface="Lucida Sans Typewriter" panose="020B0509030504030204"/>
                  <a:ea typeface="Lucida Sans Typewriter" panose="020B0509030504030204"/>
                  <a:cs typeface="Lucida Sans Typewriter" panose="020B0509030504030204"/>
                </a:rPr>
                <a:t> </a:t>
              </a:r>
              <a:r>
                <a:rPr sz="400" kern="0" spc="-10" dirty="0">
                  <a:solidFill>
                    <a:srgbClr val="E73328">
                      <a:alpha val="100000"/>
                    </a:srgbClr>
                  </a:solidFill>
                  <a:latin typeface="Lucida Sans Typewriter" panose="020B0509030504030204"/>
                  <a:ea typeface="Lucida Sans Typewriter" panose="020B0509030504030204"/>
                  <a:cs typeface="Lucida Sans Typewriter" panose="020B0509030504030204"/>
                </a:rPr>
                <a:t>RED</a:t>
              </a:r>
              <a:r>
                <a:rPr sz="400" kern="0" spc="-150" dirty="0">
                  <a:solidFill>
                    <a:srgbClr val="E73328">
                      <a:alpha val="100000"/>
                    </a:srgbClr>
                  </a:solidFill>
                  <a:latin typeface="Lucida Sans Typewriter" panose="020B0509030504030204"/>
                  <a:ea typeface="Lucida Sans Typewriter" panose="020B0509030504030204"/>
                  <a:cs typeface="Lucida Sans Typewriter" panose="020B0509030504030204"/>
                </a:rPr>
                <a:t> </a:t>
              </a:r>
              <a:r>
                <a:rPr sz="400" kern="0" spc="-10" dirty="0">
                  <a:solidFill>
                    <a:srgbClr val="E73328">
                      <a:alpha val="100000"/>
                    </a:srgbClr>
                  </a:solidFill>
                  <a:latin typeface="Lucida Sans Typewriter" panose="020B0509030504030204"/>
                  <a:ea typeface="Lucida Sans Typewriter" panose="020B0509030504030204"/>
                  <a:cs typeface="Lucida Sans Typewriter" panose="020B0509030504030204"/>
                </a:rPr>
                <a:t>BRUSSELS</a:t>
              </a:r>
              <a:endParaRPr lang="en-US" altLang="en-US" sz="4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600" dirty="0"/>
            </a:p>
            <a:p>
              <a:pPr marL="156210" indent="635" algn="l" rtl="0" eaLnBrk="0">
                <a:lnSpc>
                  <a:spcPct val="106000"/>
                </a:lnSpc>
                <a:spcBef>
                  <a:spcPts val="5"/>
                </a:spcBef>
              </a:pPr>
              <a:r>
                <a:rPr sz="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布鲁塞尔丽芮酒店位于欧洲区</a:t>
              </a:r>
              <a:r>
                <a:rPr sz="5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5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紧邻欧洲议会和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</a:t>
              </a:r>
              <a:r>
                <a:rPr sz="5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欧洲委员会</a:t>
              </a:r>
              <a:r>
                <a:rPr sz="500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5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。市内稍大的区域名为“伊克塞尔</a:t>
              </a:r>
              <a:r>
                <a:rPr sz="5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5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”，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</a:t>
              </a:r>
              <a:r>
                <a:rPr sz="5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是最热闹</a:t>
              </a:r>
              <a:r>
                <a:rPr sz="5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5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、最迷人的</a:t>
              </a:r>
              <a:r>
                <a:rPr sz="500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核心区域之一</a:t>
              </a:r>
              <a:r>
                <a:rPr sz="5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500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。距离布鲁塞             </a:t>
              </a:r>
              <a:r>
                <a:rPr sz="5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尔市中心仅数步之遥。</a:t>
              </a:r>
              <a:endParaRPr lang="en-US" altLang="en-US" sz="500" dirty="0"/>
            </a:p>
          </p:txBody>
        </p:sp>
      </p:grpSp>
      <p:sp>
        <p:nvSpPr>
          <p:cNvPr id="50" name="rect"/>
          <p:cNvSpPr/>
          <p:nvPr/>
        </p:nvSpPr>
        <p:spPr>
          <a:xfrm>
            <a:off x="6641373" y="3689294"/>
            <a:ext cx="1871330" cy="1854320"/>
          </a:xfrm>
          <a:prstGeom prst="rect">
            <a:avLst/>
          </a:prstGeom>
          <a:solidFill>
            <a:srgbClr val="E7271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textbox 52"/>
          <p:cNvSpPr/>
          <p:nvPr/>
        </p:nvSpPr>
        <p:spPr>
          <a:xfrm>
            <a:off x="1251766" y="2750504"/>
            <a:ext cx="2675889" cy="1242694"/>
          </a:xfrm>
          <a:prstGeom prst="rect">
            <a:avLst/>
          </a:prstGeom>
          <a:solidFill>
            <a:srgbClr val="23191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700" dirty="0"/>
          </a:p>
          <a:p>
            <a:pPr marL="202565" algn="l" rtl="0" eaLnBrk="0">
              <a:lnSpc>
                <a:spcPts val="1670"/>
              </a:lnSpc>
              <a:spcBef>
                <a:spcPts val="0"/>
              </a:spcBef>
            </a:pPr>
            <a:r>
              <a:rPr sz="1300" kern="0" spc="40" dirty="0">
                <a:solidFill>
                  <a:srgbClr val="E7332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利物浦丽芮酒店</a:t>
            </a:r>
            <a:endParaRPr lang="en-US" altLang="en-US" sz="1300" dirty="0"/>
          </a:p>
          <a:p>
            <a:pPr marL="207645" algn="l" rtl="0" eaLnBrk="0">
              <a:lnSpc>
                <a:spcPct val="99000"/>
              </a:lnSpc>
              <a:spcBef>
                <a:spcPts val="5"/>
              </a:spcBef>
            </a:pPr>
            <a:r>
              <a:rPr sz="600" kern="0" spc="-3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RADISSON</a:t>
            </a:r>
            <a:r>
              <a:rPr sz="600" kern="0" spc="-24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600" kern="0" spc="-3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RED</a:t>
            </a:r>
            <a:r>
              <a:rPr sz="600" kern="0" spc="-23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600" kern="0" spc="-3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LIVERPOO</a:t>
            </a:r>
            <a:r>
              <a:rPr sz="600" kern="0" spc="-4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L</a:t>
            </a:r>
            <a:endParaRPr lang="en-US" altLang="en-US" sz="600" dirty="0"/>
          </a:p>
          <a:p>
            <a:pPr marL="204470" algn="l" rtl="0" eaLnBrk="0">
              <a:lnSpc>
                <a:spcPts val="900"/>
              </a:lnSpc>
              <a:spcBef>
                <a:spcPts val="645"/>
              </a:spcBef>
            </a:pPr>
            <a:r>
              <a:rPr sz="7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利物浦丽芮酒店</a:t>
            </a:r>
            <a:r>
              <a:rPr sz="7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7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这里是探索艺术</a:t>
            </a:r>
            <a:r>
              <a:rPr sz="7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endParaRPr lang="en-US" altLang="en-US" sz="700" dirty="0"/>
          </a:p>
          <a:p>
            <a:pPr marL="205105" algn="l" rtl="0" eaLnBrk="0">
              <a:lnSpc>
                <a:spcPts val="900"/>
              </a:lnSpc>
            </a:pPr>
            <a:r>
              <a:rPr sz="7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建筑和音乐的理想场所</a:t>
            </a:r>
            <a:r>
              <a:rPr sz="700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700" dirty="0"/>
          </a:p>
          <a:p>
            <a:pPr marL="204470" algn="l" rtl="0" eaLnBrk="0">
              <a:lnSpc>
                <a:spcPts val="900"/>
              </a:lnSpc>
            </a:pPr>
            <a:r>
              <a:rPr sz="7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我们的市中心酒店靠近利物浦莱姆街车站，</a:t>
            </a:r>
            <a:endParaRPr lang="en-US" altLang="en-US" sz="700" dirty="0"/>
          </a:p>
          <a:p>
            <a:pPr marL="204470" algn="l" rtl="0" eaLnBrk="0">
              <a:lnSpc>
                <a:spcPts val="900"/>
              </a:lnSpc>
            </a:pPr>
            <a:r>
              <a:rPr sz="7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距离圣乔治音乐厅和圣约翰花园仅一箭之遥，</a:t>
            </a:r>
            <a:endParaRPr lang="en-US" altLang="en-US" sz="700" dirty="0"/>
          </a:p>
          <a:p>
            <a:pPr marL="203835" algn="l" rtl="0" eaLnBrk="0">
              <a:lnSpc>
                <a:spcPts val="900"/>
              </a:lnSpc>
            </a:pPr>
            <a:r>
              <a:rPr sz="7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周围环绕着博物馆</a:t>
            </a:r>
            <a:r>
              <a:rPr sz="700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、画廊和</a:t>
            </a:r>
            <a:r>
              <a:rPr sz="7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现场音乐表演场所</a:t>
            </a:r>
            <a:r>
              <a:rPr sz="700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700" dirty="0"/>
          </a:p>
        </p:txBody>
      </p:sp>
      <p:pic>
        <p:nvPicPr>
          <p:cNvPr id="54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641373" y="4669783"/>
            <a:ext cx="1871330" cy="7199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641373" y="3676881"/>
            <a:ext cx="1912783" cy="1197586"/>
          </a:xfrm>
          <a:prstGeom prst="rect">
            <a:avLst/>
          </a:prstGeom>
        </p:spPr>
      </p:pic>
      <p:sp>
        <p:nvSpPr>
          <p:cNvPr id="58" name="textbox 58"/>
          <p:cNvSpPr/>
          <p:nvPr/>
        </p:nvSpPr>
        <p:spPr>
          <a:xfrm>
            <a:off x="6641373" y="4669783"/>
            <a:ext cx="1871345" cy="874394"/>
          </a:xfrm>
          <a:prstGeom prst="rect">
            <a:avLst/>
          </a:prstGeom>
          <a:solidFill>
            <a:srgbClr val="23191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700" dirty="0"/>
          </a:p>
          <a:p>
            <a:pPr marL="161925" algn="l" rtl="0" eaLnBrk="0">
              <a:lnSpc>
                <a:spcPts val="1095"/>
              </a:lnSpc>
              <a:spcBef>
                <a:spcPts val="5"/>
              </a:spcBef>
            </a:pPr>
            <a:r>
              <a:rPr sz="900" kern="0" spc="40" dirty="0">
                <a:solidFill>
                  <a:srgbClr val="E7332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迪拜硅谷绿洲丽芮酒店</a:t>
            </a:r>
            <a:endParaRPr lang="en-US" altLang="en-US" sz="900" dirty="0"/>
          </a:p>
          <a:p>
            <a:pPr marL="164465" algn="l" rtl="0" eaLnBrk="0">
              <a:lnSpc>
                <a:spcPts val="495"/>
              </a:lnSpc>
              <a:spcBef>
                <a:spcPts val="115"/>
              </a:spcBef>
            </a:pPr>
            <a:r>
              <a:rPr sz="400" kern="0" spc="-1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RADISSON</a:t>
            </a:r>
            <a:r>
              <a:rPr sz="400" kern="0" spc="-16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400" kern="0" spc="-1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RED</a:t>
            </a:r>
            <a:r>
              <a:rPr sz="400" kern="0" spc="-16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400" kern="0" spc="-1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DUB</a:t>
            </a:r>
            <a:r>
              <a:rPr sz="400" kern="0" spc="-2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AI</a:t>
            </a:r>
            <a:r>
              <a:rPr sz="400" kern="0" spc="-17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400" kern="0" spc="-2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SILICON</a:t>
            </a:r>
            <a:r>
              <a:rPr sz="400" kern="0" spc="-18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400" kern="0" spc="-20" dirty="0">
                <a:solidFill>
                  <a:srgbClr val="E73328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OASIS</a:t>
            </a:r>
            <a:endParaRPr lang="en-US" altLang="en-US" sz="400" dirty="0"/>
          </a:p>
          <a:p>
            <a:pPr marL="162560" algn="l" rtl="0" eaLnBrk="0">
              <a:lnSpc>
                <a:spcPts val="645"/>
              </a:lnSpc>
              <a:spcBef>
                <a:spcPts val="68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迪拜硅谷绿洲丽芮酒店位于迪拜数字公</a:t>
            </a:r>
            <a:r>
              <a:rPr sz="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</a:t>
            </a:r>
            <a:endParaRPr lang="en-US" altLang="en-US" sz="500" dirty="0"/>
          </a:p>
          <a:p>
            <a:pPr marL="165735" algn="l" rtl="0" eaLnBrk="0">
              <a:lnSpc>
                <a:spcPts val="660"/>
              </a:lnSpc>
            </a:pPr>
            <a:r>
              <a:rPr sz="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的中心地段</a:t>
            </a:r>
            <a:r>
              <a:rPr sz="5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，是您理想的下榻之选。</a:t>
            </a:r>
            <a:endParaRPr lang="en-US" altLang="en-US" sz="500" dirty="0"/>
          </a:p>
          <a:p>
            <a:pPr marL="161925" algn="l" rtl="0" eaLnBrk="0">
              <a:lnSpc>
                <a:spcPct val="113000"/>
              </a:lnSpc>
              <a:spcBef>
                <a:spcPts val="20"/>
              </a:spcBef>
            </a:pPr>
            <a:r>
              <a:rPr sz="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从这里</a:t>
            </a:r>
            <a:r>
              <a:rPr sz="5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，您可以轻松前往迪拜市区的</a:t>
            </a:r>
            <a:r>
              <a:rPr sz="5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文化商圈</a:t>
            </a:r>
            <a:r>
              <a:rPr sz="5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        </a:t>
            </a:r>
            <a:r>
              <a:rPr sz="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迪拜码头以及朱美拉棕榈岛。</a:t>
            </a:r>
            <a:endParaRPr lang="en-US" altLang="en-US" sz="500" dirty="0"/>
          </a:p>
        </p:txBody>
      </p:sp>
      <p:sp>
        <p:nvSpPr>
          <p:cNvPr id="60" name="path"/>
          <p:cNvSpPr/>
          <p:nvPr/>
        </p:nvSpPr>
        <p:spPr>
          <a:xfrm>
            <a:off x="5347590" y="2907134"/>
            <a:ext cx="389398" cy="989909"/>
          </a:xfrm>
          <a:custGeom>
            <a:avLst/>
            <a:gdLst/>
            <a:ahLst/>
            <a:cxnLst/>
            <a:rect l="0" t="0" r="0" b="0"/>
            <a:pathLst>
              <a:path w="613" h="1558">
                <a:moveTo>
                  <a:pt x="6" y="1556"/>
                </a:moveTo>
                <a:lnTo>
                  <a:pt x="606" y="2"/>
                </a:lnTo>
              </a:path>
            </a:pathLst>
          </a:custGeom>
          <a:noFill/>
          <a:ln w="9000" cap="flat">
            <a:solidFill>
              <a:srgbClr val="231916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" name="path"/>
          <p:cNvSpPr/>
          <p:nvPr/>
        </p:nvSpPr>
        <p:spPr>
          <a:xfrm>
            <a:off x="3925608" y="2723202"/>
            <a:ext cx="998890" cy="340786"/>
          </a:xfrm>
          <a:custGeom>
            <a:avLst/>
            <a:gdLst/>
            <a:ahLst/>
            <a:cxnLst/>
            <a:rect l="0" t="0" r="0" b="0"/>
            <a:pathLst>
              <a:path w="1573" h="536">
                <a:moveTo>
                  <a:pt x="2" y="529"/>
                </a:moveTo>
                <a:lnTo>
                  <a:pt x="1570" y="6"/>
                </a:lnTo>
              </a:path>
            </a:pathLst>
          </a:custGeom>
          <a:noFill/>
          <a:ln w="9000" cap="flat">
            <a:solidFill>
              <a:srgbClr val="231916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" name="textbox 64"/>
          <p:cNvSpPr/>
          <p:nvPr/>
        </p:nvSpPr>
        <p:spPr>
          <a:xfrm>
            <a:off x="8060382" y="4432638"/>
            <a:ext cx="493394" cy="243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algn="r" rtl="0" eaLnBrk="0">
              <a:lnSpc>
                <a:spcPct val="90000"/>
              </a:lnSpc>
            </a:pP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1522</a:t>
            </a:r>
            <a:endParaRPr lang="en-US" altLang="en-US" sz="1600" dirty="0"/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115627" y="4526366"/>
            <a:ext cx="63158" cy="8229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6980919" y="2871497"/>
            <a:ext cx="75558" cy="805657"/>
            <a:chOff x="0" y="0"/>
            <a:chExt cx="75558" cy="805657"/>
          </a:xfrm>
        </p:grpSpPr>
        <p:sp>
          <p:nvSpPr>
            <p:cNvPr id="68" name="path"/>
            <p:cNvSpPr/>
            <p:nvPr/>
          </p:nvSpPr>
          <p:spPr>
            <a:xfrm>
              <a:off x="18950" y="23168"/>
              <a:ext cx="56608" cy="782489"/>
            </a:xfrm>
            <a:custGeom>
              <a:avLst/>
              <a:gdLst/>
              <a:ahLst/>
              <a:cxnLst/>
              <a:rect l="0" t="0" r="0" b="0"/>
              <a:pathLst>
                <a:path w="89" h="1232">
                  <a:moveTo>
                    <a:pt x="82" y="1231"/>
                  </a:moveTo>
                  <a:lnTo>
                    <a:pt x="7" y="0"/>
                  </a:lnTo>
                </a:path>
              </a:pathLst>
            </a:custGeom>
            <a:noFill/>
            <a:ln w="9000" cap="flat">
              <a:solidFill>
                <a:srgbClr val="231916">
                  <a:alpha val="100000"/>
                </a:srgbClr>
              </a:solidFill>
              <a:prstDash val="solid"/>
              <a:miter lim="2292558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" name="path"/>
            <p:cNvSpPr/>
            <p:nvPr/>
          </p:nvSpPr>
          <p:spPr>
            <a:xfrm>
              <a:off x="0" y="0"/>
              <a:ext cx="46885" cy="46885"/>
            </a:xfrm>
            <a:custGeom>
              <a:avLst/>
              <a:gdLst/>
              <a:ahLst/>
              <a:cxnLst/>
              <a:rect l="0" t="0" r="0" b="0"/>
              <a:pathLst>
                <a:path w="73" h="73">
                  <a:moveTo>
                    <a:pt x="36" y="5"/>
                  </a:moveTo>
                  <a:cubicBezTo>
                    <a:pt x="54" y="5"/>
                    <a:pt x="68" y="19"/>
                    <a:pt x="68" y="36"/>
                  </a:cubicBezTo>
                  <a:cubicBezTo>
                    <a:pt x="68" y="54"/>
                    <a:pt x="54" y="68"/>
                    <a:pt x="36" y="68"/>
                  </a:cubicBezTo>
                  <a:cubicBezTo>
                    <a:pt x="19" y="68"/>
                    <a:pt x="5" y="54"/>
                    <a:pt x="5" y="36"/>
                  </a:cubicBezTo>
                  <a:cubicBezTo>
                    <a:pt x="5" y="19"/>
                    <a:pt x="19" y="5"/>
                    <a:pt x="36" y="5"/>
                  </a:cubicBezTo>
                  <a:lnTo>
                    <a:pt x="36" y="5"/>
                  </a:lnTo>
                  <a:close/>
                </a:path>
              </a:pathLst>
            </a:custGeom>
            <a:solidFill>
              <a:srgbClr val="231916">
                <a:alpha val="100000"/>
              </a:srgbClr>
            </a:solidFill>
            <a:ln w="7199" cap="flat">
              <a:solidFill>
                <a:srgbClr val="231916">
                  <a:alpha val="100000"/>
                </a:srgbClr>
              </a:solidFill>
              <a:prstDash val="solid"/>
              <a:miter lim="2292558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72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365339" y="4653101"/>
            <a:ext cx="62344" cy="81230"/>
          </a:xfrm>
          <a:prstGeom prst="rect">
            <a:avLst/>
          </a:prstGeom>
        </p:spPr>
      </p:pic>
      <p:sp>
        <p:nvSpPr>
          <p:cNvPr id="74" name="path"/>
          <p:cNvSpPr/>
          <p:nvPr/>
        </p:nvSpPr>
        <p:spPr>
          <a:xfrm>
            <a:off x="4889333" y="2693729"/>
            <a:ext cx="67488" cy="67488"/>
          </a:xfrm>
          <a:custGeom>
            <a:avLst/>
            <a:gdLst/>
            <a:ahLst/>
            <a:cxnLst/>
            <a:rect l="0" t="0" r="0" b="0"/>
            <a:pathLst>
              <a:path w="106" h="106">
                <a:moveTo>
                  <a:pt x="53" y="5"/>
                </a:moveTo>
                <a:cubicBezTo>
                  <a:pt x="79" y="5"/>
                  <a:pt x="100" y="26"/>
                  <a:pt x="100" y="53"/>
                </a:cubicBezTo>
                <a:cubicBezTo>
                  <a:pt x="100" y="79"/>
                  <a:pt x="79" y="100"/>
                  <a:pt x="53" y="100"/>
                </a:cubicBezTo>
                <a:cubicBezTo>
                  <a:pt x="26" y="100"/>
                  <a:pt x="5" y="79"/>
                  <a:pt x="5" y="53"/>
                </a:cubicBezTo>
                <a:cubicBezTo>
                  <a:pt x="5" y="26"/>
                  <a:pt x="26" y="5"/>
                  <a:pt x="53" y="5"/>
                </a:cubicBezTo>
                <a:lnTo>
                  <a:pt x="53" y="5"/>
                </a:lnTo>
                <a:close/>
              </a:path>
            </a:pathLst>
          </a:custGeom>
          <a:solidFill>
            <a:srgbClr val="231916">
              <a:alpha val="100000"/>
            </a:srgbClr>
          </a:solidFill>
          <a:ln w="7199" cap="flat">
            <a:solidFill>
              <a:srgbClr val="231916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" name="path"/>
          <p:cNvSpPr/>
          <p:nvPr/>
        </p:nvSpPr>
        <p:spPr>
          <a:xfrm>
            <a:off x="5709347" y="2885313"/>
            <a:ext cx="46885" cy="46886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36" y="5"/>
                </a:moveTo>
                <a:cubicBezTo>
                  <a:pt x="54" y="5"/>
                  <a:pt x="68" y="19"/>
                  <a:pt x="68" y="36"/>
                </a:cubicBezTo>
                <a:cubicBezTo>
                  <a:pt x="68" y="54"/>
                  <a:pt x="54" y="68"/>
                  <a:pt x="36" y="68"/>
                </a:cubicBezTo>
                <a:cubicBezTo>
                  <a:pt x="19" y="68"/>
                  <a:pt x="5" y="54"/>
                  <a:pt x="5" y="36"/>
                </a:cubicBezTo>
                <a:cubicBezTo>
                  <a:pt x="5" y="19"/>
                  <a:pt x="19" y="5"/>
                  <a:pt x="36" y="5"/>
                </a:cubicBezTo>
                <a:lnTo>
                  <a:pt x="36" y="5"/>
                </a:lnTo>
                <a:close/>
              </a:path>
            </a:pathLst>
          </a:custGeom>
          <a:solidFill>
            <a:srgbClr val="231916">
              <a:alpha val="100000"/>
            </a:srgbClr>
          </a:solidFill>
          <a:ln w="7199" cap="flat">
            <a:solidFill>
              <a:srgbClr val="231916">
                <a:alpha val="100000"/>
              </a:srgbClr>
            </a:solidFill>
            <a:prstDash val="solid"/>
            <a:miter lim="2292558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5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7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房间照片展示</a:t>
            </a:r>
            <a:endParaRPr lang="zh-CN" altLang="en-US" sz="378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7" name="图片 56" descr="D:/工作文件/单页/用图/护肤品/VCG211387878915.jpgVCG2113878789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6047" r="6047"/>
          <a:stretch>
            <a:fillRect/>
          </a:stretch>
        </p:blipFill>
        <p:spPr>
          <a:xfrm>
            <a:off x="633059" y="1512475"/>
            <a:ext cx="5470968" cy="414910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22" h="6918">
                <a:moveTo>
                  <a:pt x="0" y="0"/>
                </a:moveTo>
                <a:lnTo>
                  <a:pt x="9122" y="0"/>
                </a:lnTo>
                <a:lnTo>
                  <a:pt x="9122" y="6918"/>
                </a:lnTo>
                <a:lnTo>
                  <a:pt x="0" y="69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59" name="图片 58" descr="D:/工作文件/单页/用图/护肤品/VCG41N2150429217.jpgVCG41N21504292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2125" r="12125"/>
          <a:stretch>
            <a:fillRect/>
          </a:stretch>
        </p:blipFill>
        <p:spPr>
          <a:xfrm>
            <a:off x="6171199" y="1512475"/>
            <a:ext cx="2310857" cy="20337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53" h="3391">
                <a:moveTo>
                  <a:pt x="0" y="0"/>
                </a:moveTo>
                <a:lnTo>
                  <a:pt x="3853" y="0"/>
                </a:lnTo>
                <a:lnTo>
                  <a:pt x="3853" y="3391"/>
                </a:lnTo>
                <a:lnTo>
                  <a:pt x="0" y="33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61" name="图片 60" descr="D:/工作文件/单页/用图/护肤品/VCG211387883085.jpgVCG21138788308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2125" r="12125"/>
          <a:stretch>
            <a:fillRect/>
          </a:stretch>
        </p:blipFill>
        <p:spPr>
          <a:xfrm>
            <a:off x="8549229" y="1512475"/>
            <a:ext cx="2310857" cy="20337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53" h="3391">
                <a:moveTo>
                  <a:pt x="0" y="0"/>
                </a:moveTo>
                <a:lnTo>
                  <a:pt x="3853" y="0"/>
                </a:lnTo>
                <a:lnTo>
                  <a:pt x="3853" y="3391"/>
                </a:lnTo>
                <a:lnTo>
                  <a:pt x="0" y="33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63" name="图片 62" descr="D:/工作文件/单页/用图/护肤品/VCG211340043727.jpgVCG2113400437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2125" r="12125"/>
          <a:stretch>
            <a:fillRect/>
          </a:stretch>
        </p:blipFill>
        <p:spPr>
          <a:xfrm>
            <a:off x="6170930" y="3626485"/>
            <a:ext cx="2472055" cy="21393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53" h="3391">
                <a:moveTo>
                  <a:pt x="0" y="0"/>
                </a:moveTo>
                <a:lnTo>
                  <a:pt x="3853" y="0"/>
                </a:lnTo>
                <a:lnTo>
                  <a:pt x="3853" y="3391"/>
                </a:lnTo>
                <a:lnTo>
                  <a:pt x="0" y="33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12" name="图片 11" descr="WYCS2472"/>
          <p:cNvPicPr>
            <a:picLocks noChangeAspect="1"/>
          </p:cNvPicPr>
          <p:nvPr/>
        </p:nvPicPr>
        <p:blipFill>
          <a:blip r:embed="rId10"/>
          <a:srcRect t="17733" r="1358" b="7679"/>
          <a:stretch>
            <a:fillRect/>
          </a:stretch>
        </p:blipFill>
        <p:spPr>
          <a:xfrm>
            <a:off x="8722360" y="3626485"/>
            <a:ext cx="2137410" cy="218186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"/>
          <p:cNvSpPr/>
          <p:nvPr/>
        </p:nvSpPr>
        <p:spPr>
          <a:xfrm>
            <a:off x="695717" y="4305092"/>
            <a:ext cx="10127125" cy="1529435"/>
          </a:xfrm>
          <a:prstGeom prst="rect">
            <a:avLst/>
          </a:prstGeom>
          <a:noFill/>
          <a:ln cap="flat">
            <a:noFill/>
            <a:prstDash val="solid"/>
            <a:miter lim="0"/>
          </a:ln>
          <a:extLst>
            <a:ext uri="{909E8E84-426E-40DD-AFC4-6F175D3DCCD1}">
              <a14:hiddenFill xmlns:a14="http://schemas.microsoft.com/office/drawing/2010/main">
                <a:solidFill>
                  <a:srgbClr val="E72711">
                    <a:alpha val="100000"/>
                  </a:srgbClr>
                </a:solidFill>
              </a14:hiddenFill>
            </a:ext>
          </a:extLst>
        </p:spPr>
        <p:txBody>
          <a:bodyPr rtlCol="0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92" name="textbox 292"/>
          <p:cNvSpPr/>
          <p:nvPr/>
        </p:nvSpPr>
        <p:spPr>
          <a:xfrm>
            <a:off x="3686810" y="3784600"/>
            <a:ext cx="3639820" cy="1285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4800" kern="0" spc="-8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红调</a:t>
            </a:r>
            <a:r>
              <a:rPr sz="4000" kern="0" spc="-8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生活套房</a:t>
            </a:r>
            <a:endParaRPr lang="en-US" altLang="en-US" sz="4400" dirty="0">
              <a:solidFill>
                <a:schemeClr val="bg1"/>
              </a:solidFill>
            </a:endParaRPr>
          </a:p>
          <a:p>
            <a:pPr marL="24130" algn="l" rtl="0" eaLnBrk="0">
              <a:lnSpc>
                <a:spcPts val="2105"/>
              </a:lnSpc>
              <a:spcBef>
                <a:spcPts val="50"/>
              </a:spcBef>
            </a:pPr>
            <a:r>
              <a:rPr sz="2000" kern="0" spc="-50" dirty="0">
                <a:solidFill>
                  <a:srgbClr val="FF0000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REDTONE</a:t>
            </a:r>
            <a:r>
              <a:rPr sz="2000" kern="0" spc="-570" dirty="0">
                <a:solidFill>
                  <a:srgbClr val="FF0000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2000" kern="0" spc="-50" dirty="0">
                <a:solidFill>
                  <a:srgbClr val="FF0000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LIVING</a:t>
            </a:r>
            <a:r>
              <a:rPr sz="2000" kern="0" spc="-670" dirty="0">
                <a:solidFill>
                  <a:srgbClr val="FF0000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 </a:t>
            </a:r>
            <a:r>
              <a:rPr sz="2000" kern="0" spc="-50" dirty="0">
                <a:solidFill>
                  <a:srgbClr val="FF0000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SUITE</a:t>
            </a:r>
            <a:endParaRPr lang="en-US" altLang="en-US" sz="2000" kern="0" spc="-50" dirty="0">
              <a:solidFill>
                <a:srgbClr val="FF0000">
                  <a:alpha val="100000"/>
                </a:srgbClr>
              </a:solidFill>
              <a:latin typeface="Lucida Sans Typewriter" panose="020B0509030504030204"/>
              <a:ea typeface="Lucida Sans Typewriter" panose="020B0509030504030204"/>
              <a:cs typeface="Lucida Sans Typewriter" panose="020B0509030504030204"/>
            </a:endParaRPr>
          </a:p>
        </p:txBody>
      </p:sp>
      <p:sp>
        <p:nvSpPr>
          <p:cNvPr id="294" name="textbox 294"/>
          <p:cNvSpPr/>
          <p:nvPr/>
        </p:nvSpPr>
        <p:spPr>
          <a:xfrm>
            <a:off x="1283335" y="4909185"/>
            <a:ext cx="2320925" cy="7842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400" kern="0" spc="3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独立客房服务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marL="12700" algn="l" rtl="0" eaLnBrk="0">
              <a:lnSpc>
                <a:spcPts val="2190"/>
              </a:lnSpc>
            </a:pPr>
            <a:r>
              <a:rPr sz="1600" kern="0" spc="4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大屏</a:t>
            </a:r>
            <a:r>
              <a:rPr sz="1400" kern="0" spc="4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显液晶电视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algn="l" rtl="0" eaLnBrk="0">
              <a:lnSpc>
                <a:spcPct val="112000"/>
              </a:lnSpc>
            </a:pPr>
            <a:endParaRPr lang="en-US" altLang="en-US" sz="600" dirty="0">
              <a:solidFill>
                <a:schemeClr val="bg1"/>
              </a:solidFill>
            </a:endParaRPr>
          </a:p>
          <a:p>
            <a:pPr marL="13335" algn="l" rtl="0" eaLnBrk="0">
              <a:lnSpc>
                <a:spcPts val="1650"/>
              </a:lnSpc>
              <a:spcBef>
                <a:spcPts val="5"/>
              </a:spcBef>
            </a:pPr>
            <a:r>
              <a:rPr sz="1400" kern="0" spc="4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高品质</a:t>
            </a:r>
            <a:r>
              <a:rPr sz="1600" kern="0" spc="4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音响</a:t>
            </a:r>
            <a:r>
              <a:rPr sz="1400" kern="0" spc="4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设备与隔音空间</a:t>
            </a:r>
            <a:endParaRPr lang="en-US" altLang="en-US" sz="1400" kern="0" spc="4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>
            <a:lum bright="12000" contrast="18000"/>
          </a:blip>
          <a:stretch>
            <a:fillRect/>
          </a:stretch>
        </p:blipFill>
        <p:spPr>
          <a:xfrm>
            <a:off x="621665" y="166370"/>
            <a:ext cx="4744720" cy="332676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>
            <a:lum bright="6000" contrast="24000"/>
          </a:blip>
          <a:srcRect t="9155" r="1221"/>
          <a:stretch>
            <a:fillRect/>
          </a:stretch>
        </p:blipFill>
        <p:spPr>
          <a:xfrm>
            <a:off x="5630545" y="165735"/>
            <a:ext cx="5277485" cy="2995930"/>
          </a:xfrm>
          <a:prstGeom prst="rect">
            <a:avLst/>
          </a:prstGeom>
        </p:spPr>
      </p:pic>
      <p:pic>
        <p:nvPicPr>
          <p:cNvPr id="5" name="图片 4" descr="777"/>
          <p:cNvPicPr>
            <a:picLocks noChangeAspect="1"/>
          </p:cNvPicPr>
          <p:nvPr/>
        </p:nvPicPr>
        <p:blipFill>
          <a:blip r:embed="rId3">
            <a:lum bright="6000"/>
          </a:blip>
          <a:stretch>
            <a:fillRect/>
          </a:stretch>
        </p:blipFill>
        <p:spPr>
          <a:xfrm>
            <a:off x="7536815" y="3277870"/>
            <a:ext cx="3371215" cy="2299335"/>
          </a:xfrm>
          <a:prstGeom prst="rect">
            <a:avLst/>
          </a:prstGeom>
        </p:spPr>
      </p:pic>
      <p:sp>
        <p:nvSpPr>
          <p:cNvPr id="296" name="textbox 296"/>
          <p:cNvSpPr/>
          <p:nvPr/>
        </p:nvSpPr>
        <p:spPr>
          <a:xfrm>
            <a:off x="6398260" y="5693410"/>
            <a:ext cx="2842260" cy="6521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chemeClr val="bg1"/>
              </a:solidFill>
            </a:endParaRPr>
          </a:p>
          <a:p>
            <a:pPr marL="12700" algn="l" rtl="0" eaLnBrk="0">
              <a:lnSpc>
                <a:spcPts val="1650"/>
              </a:lnSpc>
            </a:pPr>
            <a:r>
              <a:rPr sz="1400" kern="0" spc="7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桌游、</a:t>
            </a:r>
            <a:r>
              <a:rPr sz="1400" kern="0" spc="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Xbox</a:t>
            </a:r>
            <a:r>
              <a:rPr sz="1400" kern="0" spc="7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360</a:t>
            </a:r>
            <a:r>
              <a:rPr sz="1400" kern="0" spc="-12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7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kern="0" spc="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Switch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marL="14605" algn="l" rtl="0" eaLnBrk="0">
              <a:lnSpc>
                <a:spcPts val="1645"/>
              </a:lnSpc>
              <a:spcBef>
                <a:spcPts val="270"/>
              </a:spcBef>
            </a:pPr>
            <a:r>
              <a:rPr sz="1600" kern="0" spc="4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唱K</a:t>
            </a:r>
            <a:r>
              <a:rPr sz="1400" kern="0" spc="4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小巨蛋等多人互动游戏设备</a:t>
            </a:r>
            <a:endParaRPr lang="en-US" altLang="en-US" sz="1400" kern="0" spc="4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200"/>
          <p:cNvSpPr/>
          <p:nvPr/>
        </p:nvSpPr>
        <p:spPr>
          <a:xfrm>
            <a:off x="4993005" y="118110"/>
            <a:ext cx="1814195" cy="9499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indent="1270" algn="l" rtl="0" eaLnBrk="0">
              <a:lnSpc>
                <a:spcPct val="126000"/>
              </a:lnSpc>
            </a:pPr>
            <a:r>
              <a:rPr lang="en-US" sz="14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400" kern="0" spc="1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3600" kern="0" spc="1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kern="0" spc="11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</a:t>
            </a:r>
            <a:r>
              <a:rPr lang="zh-CN" altLang="en-US" sz="4000" kern="0" spc="11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</a:t>
            </a:r>
            <a:r>
              <a:rPr lang="zh-CN" altLang="en-US" sz="3200" kern="0" spc="11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</a:t>
            </a:r>
            <a:endParaRPr lang="zh-CN" altLang="en-US" sz="3200" kern="0" spc="11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7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328295" y="1336675"/>
            <a:ext cx="5324475" cy="3468370"/>
          </a:xfrm>
          <a:prstGeom prst="rect">
            <a:avLst/>
          </a:prstGeom>
        </p:spPr>
      </p:pic>
      <p:pic>
        <p:nvPicPr>
          <p:cNvPr id="5" name="图片 4" descr="22222"/>
          <p:cNvPicPr>
            <a:picLocks noChangeAspect="1"/>
          </p:cNvPicPr>
          <p:nvPr/>
        </p:nvPicPr>
        <p:blipFill>
          <a:blip r:embed="rId2">
            <a:lum contrast="18000"/>
          </a:blip>
          <a:stretch>
            <a:fillRect/>
          </a:stretch>
        </p:blipFill>
        <p:spPr>
          <a:xfrm>
            <a:off x="6053455" y="1336675"/>
            <a:ext cx="5095875" cy="34683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845" y="5145405"/>
            <a:ext cx="10473055" cy="94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75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kern="0" spc="1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会议室面积80平，可容纳课桌40人，</a:t>
            </a:r>
            <a:r>
              <a:rPr lang="en-US" kern="0" spc="1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r>
              <a:rPr lang="zh-CN" altLang="en-US" kern="0" spc="1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r>
              <a:rPr lang="en-US" altLang="zh-CN" kern="0" spc="1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ern="0" spc="1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0人，剧院50人。    </a:t>
            </a:r>
            <a:r>
              <a:rPr lang="en-US" altLang="zh-CN">
                <a:solidFill>
                  <a:schemeClr val="bg1"/>
                </a:solidFill>
                <a:ea typeface="宋体" panose="02010600030101010101" pitchFamily="2" charset="-122"/>
              </a:rPr>
              <a:t>                                                       </a:t>
            </a:r>
            <a:r>
              <a:rPr kern="0" spc="1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可承接</a:t>
            </a:r>
            <a:r>
              <a:rPr lang="zh-CN" kern="0" spc="1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小型</a:t>
            </a:r>
            <a:r>
              <a:rPr kern="0" spc="1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培训会</a:t>
            </a:r>
            <a:r>
              <a:rPr lang="zh-CN" kern="0" spc="1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，管理层会议，精品沙龙等。</a:t>
            </a:r>
            <a:endParaRPr lang="zh-CN" kern="0" spc="10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"/>
          <p:cNvSpPr/>
          <p:nvPr/>
        </p:nvSpPr>
        <p:spPr>
          <a:xfrm>
            <a:off x="-635" y="4907280"/>
            <a:ext cx="11520170" cy="1572895"/>
          </a:xfrm>
          <a:prstGeom prst="rect">
            <a:avLst/>
          </a:prstGeom>
          <a:solidFill>
            <a:schemeClr val="bg2">
              <a:lumMod val="25000"/>
            </a:scheme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" name="textbox 306"/>
          <p:cNvSpPr/>
          <p:nvPr/>
        </p:nvSpPr>
        <p:spPr>
          <a:xfrm>
            <a:off x="913311" y="5067655"/>
            <a:ext cx="10013315" cy="6394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295"/>
              </a:lnSpc>
            </a:pPr>
            <a:r>
              <a:rPr sz="10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餐厅轻奢包房本着</a:t>
            </a:r>
            <a:r>
              <a:rPr sz="10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0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上层品位，</a:t>
            </a:r>
            <a:r>
              <a:rPr sz="10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高贵</a:t>
            </a: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不贵</a:t>
            </a:r>
            <a:r>
              <a:rPr sz="10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”的理念，</a:t>
            </a:r>
            <a:r>
              <a:rPr sz="10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提供健康且多元化的本帮菜</a:t>
            </a:r>
            <a:r>
              <a:rPr sz="1000" kern="0" spc="-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、川菜等特色佳肴，</a:t>
            </a:r>
            <a:r>
              <a:rPr sz="1000" kern="0" spc="-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尤其对绿色有机食品及汤品别具一格</a:t>
            </a:r>
            <a:r>
              <a:rPr sz="1000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，满足不同味觉的体验</a:t>
            </a:r>
            <a:r>
              <a:rPr sz="1000" kern="0" spc="-1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500" dirty="0"/>
          </a:p>
          <a:p>
            <a:pPr marL="1069975" indent="104140" algn="l" rtl="0" eaLnBrk="0">
              <a:lnSpc>
                <a:spcPct val="118000"/>
              </a:lnSpc>
            </a:pP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为商务宴请</a:t>
            </a:r>
            <a:r>
              <a:rPr sz="1000" kern="0" spc="-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、亲朋聚会提供私密空间和</a:t>
            </a: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优质的高品质服务体验为商务宴请</a:t>
            </a:r>
            <a:r>
              <a:rPr sz="1000" kern="0" spc="-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、亲朋聚会提供私密空间和优质的高品质服务体验                               </a:t>
            </a: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定位年轻化宾客群体，</a:t>
            </a:r>
            <a:r>
              <a:rPr sz="1000" kern="0" spc="-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独特入夜仪式，</a:t>
            </a:r>
            <a:r>
              <a:rPr sz="1000" kern="0" spc="-1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000" kern="0" spc="-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0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sz="10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静</a:t>
            </a:r>
            <a:r>
              <a:rPr sz="10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”结合，</a:t>
            </a:r>
            <a:r>
              <a:rPr sz="1000" kern="0" spc="-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打造丽芮特色</a:t>
            </a:r>
            <a:r>
              <a:rPr sz="1000" kern="0" spc="-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000" kern="0" spc="-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红调派对</a:t>
            </a:r>
            <a:r>
              <a:rPr sz="10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”，</a:t>
            </a:r>
            <a:r>
              <a:rPr sz="10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宣泄尘世压力，</a:t>
            </a:r>
            <a:r>
              <a:rPr sz="1000" kern="0" spc="-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开启丽芮</a:t>
            </a:r>
            <a:r>
              <a:rPr sz="1000" kern="0" spc="-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000" kern="0" spc="-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夜生活</a:t>
            </a:r>
            <a:r>
              <a:rPr sz="1000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”。</a:t>
            </a:r>
            <a:endParaRPr lang="en-US" altLang="en-US" sz="1000" dirty="0"/>
          </a:p>
        </p:txBody>
      </p:sp>
      <p:pic>
        <p:nvPicPr>
          <p:cNvPr id="2" name="图片 1" descr="C:/Users/Administrator/Desktop/酒店介绍/新建文件夹/WYCS2056-HDR.jpgWYCS2056-HDR"/>
          <p:cNvPicPr>
            <a:picLocks noChangeAspect="1"/>
          </p:cNvPicPr>
          <p:nvPr/>
        </p:nvPicPr>
        <p:blipFill>
          <a:blip r:embed="rId1">
            <a:lum bright="6000" contrast="12000"/>
          </a:blip>
          <a:srcRect l="1429" r="1429"/>
          <a:stretch>
            <a:fillRect/>
          </a:stretch>
        </p:blipFill>
        <p:spPr>
          <a:xfrm>
            <a:off x="441960" y="414020"/>
            <a:ext cx="5094605" cy="3495675"/>
          </a:xfrm>
          <a:prstGeom prst="rect">
            <a:avLst/>
          </a:prstGeom>
        </p:spPr>
      </p:pic>
      <p:sp>
        <p:nvSpPr>
          <p:cNvPr id="308" name="textbox 308"/>
          <p:cNvSpPr/>
          <p:nvPr/>
        </p:nvSpPr>
        <p:spPr>
          <a:xfrm>
            <a:off x="2425065" y="3909695"/>
            <a:ext cx="6782435" cy="761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3000" kern="0" spc="38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复合联动的餐饮空间</a:t>
            </a:r>
            <a:r>
              <a:rPr sz="3000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100" kern="0" spc="-700" dirty="0">
                <a:solidFill>
                  <a:srgbClr val="FF0000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0UI</a:t>
            </a:r>
            <a:r>
              <a:rPr sz="4100" kern="0" spc="-690" dirty="0">
                <a:solidFill>
                  <a:srgbClr val="FF0000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BAR+KTCH</a:t>
            </a:r>
            <a:r>
              <a:rPr sz="4100" kern="0" spc="-300" dirty="0">
                <a:solidFill>
                  <a:srgbClr val="FF0000">
                    <a:alpha val="100000"/>
                  </a:srgbClr>
                </a:solidFill>
                <a:latin typeface="Lucida Sans Typewriter" panose="020B0509030504030204"/>
                <a:ea typeface="Lucida Sans Typewriter" panose="020B0509030504030204"/>
                <a:cs typeface="Lucida Sans Typewriter" panose="020B0509030504030204"/>
              </a:rPr>
              <a:t>N</a:t>
            </a:r>
            <a:endParaRPr lang="en-US" altLang="en-US" sz="4100" kern="0" spc="-300" dirty="0">
              <a:solidFill>
                <a:srgbClr val="FF0000">
                  <a:alpha val="100000"/>
                </a:srgbClr>
              </a:solidFill>
              <a:latin typeface="Lucida Sans Typewriter" panose="020B0509030504030204"/>
              <a:ea typeface="Lucida Sans Typewriter" panose="020B0509030504030204"/>
              <a:cs typeface="Lucida Sans Typewriter" panose="020B0509030504030204"/>
            </a:endParaRPr>
          </a:p>
        </p:txBody>
      </p:sp>
      <p:pic>
        <p:nvPicPr>
          <p:cNvPr id="3" name="图片 2" descr="7b0a202020202266696c746572223a202230220a7d0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5779135" y="409575"/>
            <a:ext cx="5285740" cy="3525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"/>
          <p:cNvSpPr/>
          <p:nvPr/>
        </p:nvSpPr>
        <p:spPr>
          <a:xfrm>
            <a:off x="0" y="25"/>
            <a:ext cx="11519279" cy="6479974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2" name="textbox 322"/>
          <p:cNvSpPr/>
          <p:nvPr/>
        </p:nvSpPr>
        <p:spPr>
          <a:xfrm rot="5400000">
            <a:off x="7704666" y="2478017"/>
            <a:ext cx="4713604" cy="14579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7000"/>
              </a:lnSpc>
            </a:pPr>
            <a:endParaRPr lang="en-US" altLang="en-US" sz="8400" dirty="0"/>
          </a:p>
        </p:txBody>
      </p:sp>
      <p:pic>
        <p:nvPicPr>
          <p:cNvPr id="3" name="图片 2" descr="C:/Users/Administrator/Desktop/酒店介绍/2.jpg2"/>
          <p:cNvPicPr>
            <a:picLocks noChangeAspect="1"/>
          </p:cNvPicPr>
          <p:nvPr/>
        </p:nvPicPr>
        <p:blipFill>
          <a:blip r:embed="rId1"/>
          <a:srcRect l="758" r="758"/>
          <a:stretch>
            <a:fillRect/>
          </a:stretch>
        </p:blipFill>
        <p:spPr>
          <a:xfrm>
            <a:off x="76835" y="1108710"/>
            <a:ext cx="8024495" cy="3894455"/>
          </a:xfrm>
          <a:prstGeom prst="rect">
            <a:avLst/>
          </a:prstGeom>
        </p:spPr>
      </p:pic>
      <p:pic>
        <p:nvPicPr>
          <p:cNvPr id="2" name="图片 1" descr="11 (1)"/>
          <p:cNvPicPr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8357235" y="3153410"/>
            <a:ext cx="3122295" cy="2001520"/>
          </a:xfrm>
          <a:prstGeom prst="rect">
            <a:avLst/>
          </a:prstGeom>
        </p:spPr>
      </p:pic>
      <p:pic>
        <p:nvPicPr>
          <p:cNvPr id="4" name="图片 3" descr="33"/>
          <p:cNvPicPr>
            <a:picLocks noChangeAspect="1"/>
          </p:cNvPicPr>
          <p:nvPr/>
        </p:nvPicPr>
        <p:blipFill>
          <a:blip r:embed="rId3">
            <a:lum bright="6000" contrast="18000"/>
          </a:blip>
          <a:srcRect l="27425" b="2294"/>
          <a:stretch>
            <a:fillRect/>
          </a:stretch>
        </p:blipFill>
        <p:spPr>
          <a:xfrm flipV="1">
            <a:off x="8364220" y="850900"/>
            <a:ext cx="3107690" cy="17760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3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700895" y="4841240"/>
            <a:ext cx="1527810" cy="1497330"/>
          </a:xfrm>
          <a:prstGeom prst="rect">
            <a:avLst/>
          </a:prstGeom>
        </p:spPr>
      </p:pic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ENJOY IT!</a:t>
            </a:r>
            <a:endParaRPr lang="en-US" altLang="zh-CN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详情预定请垂询 肖雅琼 18872278274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3287"/>
</p:tagLst>
</file>

<file path=ppt/tags/tag1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3;第二级&#13;第三级&#13;第四级&#13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3287"/>
</p:tagLst>
</file>

<file path=ppt/tags/tag1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3287"/>
  <p:tag name="KSO_WM_TEMPLATE_CATEGORY" val="custom"/>
  <p:tag name="KSO_WM_TEMPLATE_MASTER_TYPE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5097_1*a*1"/>
  <p:tag name="KSO_WM_TEMPLATE_CATEGORY" val="custom"/>
  <p:tag name="KSO_WM_TEMPLATE_INDEX" val="20235097"/>
  <p:tag name="KSO_WM_UNIT_LAYERLEVEL" val="1"/>
  <p:tag name="KSO_WM_TAG_VERSION" val="3.0"/>
  <p:tag name="KSO_WM_BEAUTIFY_FLAG" val="#wm#"/>
  <p:tag name="KSO_WM_UNIT_VALUE" val="23"/>
  <p:tag name="KSO_WM_UNIT_PRESET_TEXT" val="护肤精油研发的新方向与新挑战"/>
  <p:tag name="KSO_WM_UNIT_TEXT_TYPE" val="1"/>
</p:tagLst>
</file>

<file path=ppt/tags/tag21.xml><?xml version="1.0" encoding="utf-8"?>
<p:tagLst xmlns:p="http://schemas.openxmlformats.org/presentationml/2006/main">
  <p:tag name="KSO_WM_UNIT_VALUE" val="1219*160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5097_1*d*1"/>
  <p:tag name="KSO_WM_TEMPLATE_CATEGORY" val="custom"/>
  <p:tag name="KSO_WM_TEMPLATE_INDEX" val="20235097"/>
  <p:tag name="KSO_WM_UNIT_LAYERLEVEL" val="1"/>
  <p:tag name="KSO_WM_TAG_VERSION" val="3.0"/>
  <p:tag name="KSO_WM_BEAUTIFY_FLAG" val="#wm#"/>
  <p:tag name="KSO_WM_UNIT_PICTURE_SUBTYPE" val="b"/>
</p:tagLst>
</file>

<file path=ppt/tags/tag22.xml><?xml version="1.0" encoding="utf-8"?>
<p:tagLst xmlns:p="http://schemas.openxmlformats.org/presentationml/2006/main">
  <p:tag name="KSO_WM_UNIT_VALUE" val="598*67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custom20235097_1*d*2"/>
  <p:tag name="KSO_WM_TEMPLATE_CATEGORY" val="custom"/>
  <p:tag name="KSO_WM_TEMPLATE_INDEX" val="20235097"/>
  <p:tag name="KSO_WM_UNIT_LAYERLEVEL" val="1"/>
  <p:tag name="KSO_WM_TAG_VERSION" val="3.0"/>
  <p:tag name="KSO_WM_BEAUTIFY_FLAG" val="#wm#"/>
  <p:tag name="KSO_WM_UNIT_PICTURE_SUBTYPE" val="b"/>
</p:tagLst>
</file>

<file path=ppt/tags/tag23.xml><?xml version="1.0" encoding="utf-8"?>
<p:tagLst xmlns:p="http://schemas.openxmlformats.org/presentationml/2006/main">
  <p:tag name="KSO_WM_UNIT_VALUE" val="598*67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custom20235097_1*d*3"/>
  <p:tag name="KSO_WM_TEMPLATE_CATEGORY" val="custom"/>
  <p:tag name="KSO_WM_TEMPLATE_INDEX" val="20235097"/>
  <p:tag name="KSO_WM_UNIT_LAYERLEVEL" val="1"/>
  <p:tag name="KSO_WM_TAG_VERSION" val="3.0"/>
  <p:tag name="KSO_WM_BEAUTIFY_FLAG" val="#wm#"/>
  <p:tag name="KSO_WM_UNIT_PICTURE_SUBTYPE" val="b"/>
</p:tagLst>
</file>

<file path=ppt/tags/tag24.xml><?xml version="1.0" encoding="utf-8"?>
<p:tagLst xmlns:p="http://schemas.openxmlformats.org/presentationml/2006/main">
  <p:tag name="KSO_WM_UNIT_VALUE" val="598*67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4"/>
  <p:tag name="KSO_WM_UNIT_ID" val="custom20235097_1*d*4"/>
  <p:tag name="KSO_WM_TEMPLATE_CATEGORY" val="custom"/>
  <p:tag name="KSO_WM_TEMPLATE_INDEX" val="20235097"/>
  <p:tag name="KSO_WM_UNIT_LAYERLEVEL" val="1"/>
  <p:tag name="KSO_WM_TAG_VERSION" val="3.0"/>
  <p:tag name="KSO_WM_BEAUTIFY_FLAG" val="#wm#"/>
  <p:tag name="KSO_WM_UNIT_PICTURE_SUBTYPE" val="b"/>
</p:tagLst>
</file>

<file path=ppt/tags/tag25.xml><?xml version="1.0" encoding="utf-8"?>
<p:tagLst xmlns:p="http://schemas.openxmlformats.org/presentationml/2006/main">
  <p:tag name="KSO_WM_SLIDE_ID" val="custom20235097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5097"/>
  <p:tag name="KSO_WM_SLIDE_TYPE" val="text"/>
  <p:tag name="KSO_WM_SLIDE_SUBTYPE" val="picTxt"/>
  <p:tag name="KSO_WM_SLIDE_SIZE" val="852*443"/>
  <p:tag name="KSO_WM_SLIDE_POSITION" val="52*28"/>
  <p:tag name="KSO_WM_SLIDE_LAYOUT" val="a_d"/>
  <p:tag name="KSO_WM_SLIDE_LAYOUT_CNT" val="1_5"/>
  <p:tag name="KSO_WM_SPECIAL_SOURCE" val="bdnull"/>
</p:tagLst>
</file>

<file path=ppt/tags/tag26.xml><?xml version="1.0" encoding="utf-8"?>
<p:tagLst xmlns:p="http://schemas.openxmlformats.org/presentationml/2006/main">
  <p:tag name="picid" val="{84074353-15aa-451c-8a6a-74a56cd0fec3}"/>
</p:tagLst>
</file>

<file path=ppt/tags/tag2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3287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3287"/>
  <p:tag name="KSO_WM_TEMPLATE_CATEGORY" val="custom"/>
  <p:tag name="KSO_WM_UNIT_ISCONTENTSTITLE" val="0"/>
</p:tagLst>
</file>

<file path=ppt/tags/tag2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3287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3287"/>
  <p:tag name="KSO_WM_TEMPLATE_CATEGORY" val="custom"/>
</p:tagLst>
</file>

<file path=ppt/tags/tag29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3287"/>
  <p:tag name="KSO_WM_TEMPLATE_CATEGORY" val="custom"/>
  <p:tag name="KSO_WM_SLIDE_INDEX" val="9"/>
  <p:tag name="KSO_WM_SLIDE_ID" val="custom20233287_9"/>
  <p:tag name="KSO_WM_TEMPLATE_MASTER_TYPE" val="0"/>
  <p:tag name="KSO_WM_SLIDE_LAYOUT" val="a_f"/>
  <p:tag name="KSO_WM_SLIDE_LAYOUT_CNT" val="1_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commondata" val="eyJoZGlkIjoiZmVkN2Y3OGQ1OTMwYTM4YTQwMTgwOTFiNThmYjdjM2IifQ=="/>
  <p:tag name="resource_record_key" val="{&quot;13&quot;:[4721932],&quot;29&quot;:[50000076,50049419],&quot;65&quot;:[20233287]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92">
      <a:dk1>
        <a:srgbClr val="000000"/>
      </a:dk1>
      <a:lt1>
        <a:srgbClr val="FFFFFF"/>
      </a:lt1>
      <a:dk2>
        <a:srgbClr val="1C1616"/>
      </a:dk2>
      <a:lt2>
        <a:srgbClr val="FFFEFE"/>
      </a:lt2>
      <a:accent1>
        <a:srgbClr val="EB2D2D"/>
      </a:accent1>
      <a:accent2>
        <a:srgbClr val="960000"/>
      </a:accent2>
      <a:accent3>
        <a:srgbClr val="8830FE"/>
      </a:accent3>
      <a:accent4>
        <a:srgbClr val="17D594"/>
      </a:accent4>
      <a:accent5>
        <a:srgbClr val="FF4D00"/>
      </a:accent5>
      <a:accent6>
        <a:srgbClr val="FFC000"/>
      </a:accent6>
      <a:hlink>
        <a:srgbClr val="658BD5"/>
      </a:hlink>
      <a:folHlink>
        <a:srgbClr val="A16AA5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</Words>
  <Application>WPS 演示</Application>
  <PresentationFormat/>
  <Paragraphs>104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Lucida Sans Typewriter</vt:lpstr>
      <vt:lpstr>Arial</vt:lpstr>
      <vt:lpstr>Office theme</vt:lpstr>
      <vt:lpstr>1_Office 主题​​</vt:lpstr>
      <vt:lpstr>PowerPoint 演示文稿</vt:lpstr>
      <vt:lpstr>PowerPoint 演示文稿</vt:lpstr>
      <vt:lpstr>PowerPoint 演示文稿</vt:lpstr>
      <vt:lpstr>房间照片展示</vt:lpstr>
      <vt:lpstr>PowerPoint 演示文稿</vt:lpstr>
      <vt:lpstr>PowerPoint 演示文稿</vt:lpstr>
      <vt:lpstr>PowerPoint 演示文稿</vt:lpstr>
      <vt:lpstr>PowerPoint 演示文稿</vt:lpstr>
      <vt:lpstr>ENJOY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PPT.cdr</dc:title>
  <dc:creator>柳玉晓</dc:creator>
  <cp:lastModifiedBy>YJ滴幺幺</cp:lastModifiedBy>
  <cp:revision>13</cp:revision>
  <dcterms:created xsi:type="dcterms:W3CDTF">2024-04-10T09:08:00Z</dcterms:created>
  <dcterms:modified xsi:type="dcterms:W3CDTF">2025-03-03T01:05:05Z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2024-04-14T14:58:22Z</vt:filetime>
  </property>
  <property fmtid="{D5CDD505-2E9C-101B-9397-08002B2CF9AE}" pid="4" name="ICV">
    <vt:lpwstr>6A6CB75CE57E435FB3FF625BA4EC5F4E_13</vt:lpwstr>
  </property>
  <property fmtid="{D5CDD505-2E9C-101B-9397-08002B2CF9AE}" pid="5" name="KSOProductBuildVer">
    <vt:lpwstr>2052-12.1.0.20305</vt:lpwstr>
  </property>
</Properties>
</file>